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79" r:id="rId13"/>
    <p:sldId id="267" r:id="rId14"/>
    <p:sldId id="268" r:id="rId15"/>
    <p:sldId id="270" r:id="rId16"/>
    <p:sldId id="271" r:id="rId17"/>
    <p:sldId id="272" r:id="rId18"/>
    <p:sldId id="274" r:id="rId19"/>
    <p:sldId id="275" r:id="rId20"/>
    <p:sldId id="276" r:id="rId21"/>
    <p:sldId id="277"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CD0F55A-5CFA-43E2-9B9A-0C9D9DF7D7D1}" type="datetimeFigureOut">
              <a:rPr lang="en-US" smtClean="0"/>
              <a:t>2/28/2016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FB66D76-73B3-47A8-ADB5-40777F478469}" type="slidenum">
              <a:rPr lang="en-US" smtClean="0"/>
              <a:t>‹#›</a:t>
            </a:fld>
            <a:endParaRPr lang="en-US"/>
          </a:p>
        </p:txBody>
      </p:sp>
    </p:spTree>
    <p:extLst>
      <p:ext uri="{BB962C8B-B14F-4D97-AF65-F5344CB8AC3E}">
        <p14:creationId xmlns:p14="http://schemas.microsoft.com/office/powerpoint/2010/main" val="8066563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EC3C7D0-E4A2-43F0-8668-8863F5FFE52E}" type="slidenum">
              <a:rPr lang="en-US" smtClean="0"/>
              <a:t>6</a:t>
            </a:fld>
            <a:endParaRPr lang="en-US"/>
          </a:p>
        </p:txBody>
      </p:sp>
    </p:spTree>
    <p:extLst>
      <p:ext uri="{BB962C8B-B14F-4D97-AF65-F5344CB8AC3E}">
        <p14:creationId xmlns:p14="http://schemas.microsoft.com/office/powerpoint/2010/main" val="14024393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5D1B6CF-8197-4046-AAB6-232F9FA692DB}" type="datetimeFigureOut">
              <a:rPr lang="en-US" smtClean="0"/>
              <a:t>2/28/2016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6B0A07-4D8A-4DB0-8919-C7044B69499C}" type="slidenum">
              <a:rPr lang="en-US" smtClean="0"/>
              <a:t>‹#›</a:t>
            </a:fld>
            <a:endParaRPr lang="en-US"/>
          </a:p>
        </p:txBody>
      </p:sp>
    </p:spTree>
    <p:extLst>
      <p:ext uri="{BB962C8B-B14F-4D97-AF65-F5344CB8AC3E}">
        <p14:creationId xmlns:p14="http://schemas.microsoft.com/office/powerpoint/2010/main" val="27566632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D1B6CF-8197-4046-AAB6-232F9FA692DB}" type="datetimeFigureOut">
              <a:rPr lang="en-US" smtClean="0"/>
              <a:t>2/28/2016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6B0A07-4D8A-4DB0-8919-C7044B69499C}" type="slidenum">
              <a:rPr lang="en-US" smtClean="0"/>
              <a:t>‹#›</a:t>
            </a:fld>
            <a:endParaRPr lang="en-US"/>
          </a:p>
        </p:txBody>
      </p:sp>
    </p:spTree>
    <p:extLst>
      <p:ext uri="{BB962C8B-B14F-4D97-AF65-F5344CB8AC3E}">
        <p14:creationId xmlns:p14="http://schemas.microsoft.com/office/powerpoint/2010/main" val="2501551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D1B6CF-8197-4046-AAB6-232F9FA692DB}" type="datetimeFigureOut">
              <a:rPr lang="en-US" smtClean="0"/>
              <a:t>2/28/2016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6B0A07-4D8A-4DB0-8919-C7044B69499C}" type="slidenum">
              <a:rPr lang="en-US" smtClean="0"/>
              <a:t>‹#›</a:t>
            </a:fld>
            <a:endParaRPr lang="en-US"/>
          </a:p>
        </p:txBody>
      </p:sp>
    </p:spTree>
    <p:extLst>
      <p:ext uri="{BB962C8B-B14F-4D97-AF65-F5344CB8AC3E}">
        <p14:creationId xmlns:p14="http://schemas.microsoft.com/office/powerpoint/2010/main" val="34873969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D1B6CF-8197-4046-AAB6-232F9FA692DB}" type="datetimeFigureOut">
              <a:rPr lang="en-US" smtClean="0"/>
              <a:t>2/28/2016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6B0A07-4D8A-4DB0-8919-C7044B69499C}" type="slidenum">
              <a:rPr lang="en-US" smtClean="0"/>
              <a:t>‹#›</a:t>
            </a:fld>
            <a:endParaRPr lang="en-US"/>
          </a:p>
        </p:txBody>
      </p:sp>
    </p:spTree>
    <p:extLst>
      <p:ext uri="{BB962C8B-B14F-4D97-AF65-F5344CB8AC3E}">
        <p14:creationId xmlns:p14="http://schemas.microsoft.com/office/powerpoint/2010/main" val="34993944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5D1B6CF-8197-4046-AAB6-232F9FA692DB}" type="datetimeFigureOut">
              <a:rPr lang="en-US" smtClean="0"/>
              <a:t>2/28/2016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6B0A07-4D8A-4DB0-8919-C7044B69499C}" type="slidenum">
              <a:rPr lang="en-US" smtClean="0"/>
              <a:t>‹#›</a:t>
            </a:fld>
            <a:endParaRPr lang="en-US"/>
          </a:p>
        </p:txBody>
      </p:sp>
    </p:spTree>
    <p:extLst>
      <p:ext uri="{BB962C8B-B14F-4D97-AF65-F5344CB8AC3E}">
        <p14:creationId xmlns:p14="http://schemas.microsoft.com/office/powerpoint/2010/main" val="37370919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5D1B6CF-8197-4046-AAB6-232F9FA692DB}" type="datetimeFigureOut">
              <a:rPr lang="en-US" smtClean="0"/>
              <a:t>2/28/2016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6B0A07-4D8A-4DB0-8919-C7044B69499C}" type="slidenum">
              <a:rPr lang="en-US" smtClean="0"/>
              <a:t>‹#›</a:t>
            </a:fld>
            <a:endParaRPr lang="en-US"/>
          </a:p>
        </p:txBody>
      </p:sp>
    </p:spTree>
    <p:extLst>
      <p:ext uri="{BB962C8B-B14F-4D97-AF65-F5344CB8AC3E}">
        <p14:creationId xmlns:p14="http://schemas.microsoft.com/office/powerpoint/2010/main" val="32404493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5D1B6CF-8197-4046-AAB6-232F9FA692DB}" type="datetimeFigureOut">
              <a:rPr lang="en-US" smtClean="0"/>
              <a:t>2/28/2016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66B0A07-4D8A-4DB0-8919-C7044B69499C}" type="slidenum">
              <a:rPr lang="en-US" smtClean="0"/>
              <a:t>‹#›</a:t>
            </a:fld>
            <a:endParaRPr lang="en-US"/>
          </a:p>
        </p:txBody>
      </p:sp>
    </p:spTree>
    <p:extLst>
      <p:ext uri="{BB962C8B-B14F-4D97-AF65-F5344CB8AC3E}">
        <p14:creationId xmlns:p14="http://schemas.microsoft.com/office/powerpoint/2010/main" val="2997085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5D1B6CF-8197-4046-AAB6-232F9FA692DB}" type="datetimeFigureOut">
              <a:rPr lang="en-US" smtClean="0"/>
              <a:t>2/28/2016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66B0A07-4D8A-4DB0-8919-C7044B69499C}" type="slidenum">
              <a:rPr lang="en-US" smtClean="0"/>
              <a:t>‹#›</a:t>
            </a:fld>
            <a:endParaRPr lang="en-US"/>
          </a:p>
        </p:txBody>
      </p:sp>
    </p:spTree>
    <p:extLst>
      <p:ext uri="{BB962C8B-B14F-4D97-AF65-F5344CB8AC3E}">
        <p14:creationId xmlns:p14="http://schemas.microsoft.com/office/powerpoint/2010/main" val="9666094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D1B6CF-8197-4046-AAB6-232F9FA692DB}" type="datetimeFigureOut">
              <a:rPr lang="en-US" smtClean="0"/>
              <a:t>2/28/2016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66B0A07-4D8A-4DB0-8919-C7044B69499C}" type="slidenum">
              <a:rPr lang="en-US" smtClean="0"/>
              <a:t>‹#›</a:t>
            </a:fld>
            <a:endParaRPr lang="en-US"/>
          </a:p>
        </p:txBody>
      </p:sp>
    </p:spTree>
    <p:extLst>
      <p:ext uri="{BB962C8B-B14F-4D97-AF65-F5344CB8AC3E}">
        <p14:creationId xmlns:p14="http://schemas.microsoft.com/office/powerpoint/2010/main" val="22301146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D1B6CF-8197-4046-AAB6-232F9FA692DB}" type="datetimeFigureOut">
              <a:rPr lang="en-US" smtClean="0"/>
              <a:t>2/28/2016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6B0A07-4D8A-4DB0-8919-C7044B69499C}" type="slidenum">
              <a:rPr lang="en-US" smtClean="0"/>
              <a:t>‹#›</a:t>
            </a:fld>
            <a:endParaRPr lang="en-US"/>
          </a:p>
        </p:txBody>
      </p:sp>
    </p:spTree>
    <p:extLst>
      <p:ext uri="{BB962C8B-B14F-4D97-AF65-F5344CB8AC3E}">
        <p14:creationId xmlns:p14="http://schemas.microsoft.com/office/powerpoint/2010/main" val="19075489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D1B6CF-8197-4046-AAB6-232F9FA692DB}" type="datetimeFigureOut">
              <a:rPr lang="en-US" smtClean="0"/>
              <a:t>2/28/2016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6B0A07-4D8A-4DB0-8919-C7044B69499C}" type="slidenum">
              <a:rPr lang="en-US" smtClean="0"/>
              <a:t>‹#›</a:t>
            </a:fld>
            <a:endParaRPr lang="en-US"/>
          </a:p>
        </p:txBody>
      </p:sp>
    </p:spTree>
    <p:extLst>
      <p:ext uri="{BB962C8B-B14F-4D97-AF65-F5344CB8AC3E}">
        <p14:creationId xmlns:p14="http://schemas.microsoft.com/office/powerpoint/2010/main" val="36860001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D1B6CF-8197-4046-AAB6-232F9FA692DB}" type="datetimeFigureOut">
              <a:rPr lang="en-US" smtClean="0"/>
              <a:t>2/28/2016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6B0A07-4D8A-4DB0-8919-C7044B69499C}" type="slidenum">
              <a:rPr lang="en-US" smtClean="0"/>
              <a:t>‹#›</a:t>
            </a:fld>
            <a:endParaRPr lang="en-US"/>
          </a:p>
        </p:txBody>
      </p:sp>
    </p:spTree>
    <p:extLst>
      <p:ext uri="{BB962C8B-B14F-4D97-AF65-F5344CB8AC3E}">
        <p14:creationId xmlns:p14="http://schemas.microsoft.com/office/powerpoint/2010/main" val="28399816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0.pn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17.png"/><Relationship Id="rId7" Type="http://schemas.openxmlformats.org/officeDocument/2006/relationships/image" Target="../media/image28.png"/><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 Id="rId9" Type="http://schemas.openxmlformats.org/officeDocument/2006/relationships/image" Target="../media/image30.png"/></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5.pn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1.png"/></Relationships>
</file>

<file path=ppt/slides/_rels/slide1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 Id="rId5" Type="http://schemas.openxmlformats.org/officeDocument/2006/relationships/image" Target="../media/image46.png"/><Relationship Id="rId4" Type="http://schemas.openxmlformats.org/officeDocument/2006/relationships/image" Target="../media/image4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 Id="rId5" Type="http://schemas.openxmlformats.org/officeDocument/2006/relationships/image" Target="../media/image50.png"/><Relationship Id="rId4" Type="http://schemas.openxmlformats.org/officeDocument/2006/relationships/image" Target="../media/image49.png"/></Relationships>
</file>

<file path=ppt/slides/_rels/slide21.xml.rels><?xml version="1.0" encoding="UTF-8" standalone="yes"?>
<Relationships xmlns="http://schemas.openxmlformats.org/package/2006/relationships"><Relationship Id="rId3" Type="http://schemas.openxmlformats.org/officeDocument/2006/relationships/image" Target="../media/image52.png"/><Relationship Id="rId7" Type="http://schemas.openxmlformats.org/officeDocument/2006/relationships/image" Target="../media/image56.png"/><Relationship Id="rId2" Type="http://schemas.openxmlformats.org/officeDocument/2006/relationships/image" Target="../media/image51.png"/><Relationship Id="rId1" Type="http://schemas.openxmlformats.org/officeDocument/2006/relationships/slideLayout" Target="../slideLayouts/slideLayout2.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Results on the </a:t>
            </a:r>
            <a:r>
              <a:rPr lang="en-US" dirty="0" err="1" smtClean="0"/>
              <a:t>zz</a:t>
            </a:r>
            <a:r>
              <a:rPr lang="en-US" dirty="0" smtClean="0"/>
              <a:t> boards scans</a:t>
            </a:r>
            <a:endParaRPr lang="en-US" dirty="0"/>
          </a:p>
        </p:txBody>
      </p:sp>
      <p:sp>
        <p:nvSpPr>
          <p:cNvPr id="3" name="Subtitle 2"/>
          <p:cNvSpPr>
            <a:spLocks noGrp="1"/>
          </p:cNvSpPr>
          <p:nvPr>
            <p:ph type="subTitle" idx="1"/>
          </p:nvPr>
        </p:nvSpPr>
        <p:spPr>
          <a:xfrm>
            <a:off x="1371600" y="5105400"/>
            <a:ext cx="6400800" cy="1752600"/>
          </a:xfrm>
        </p:spPr>
        <p:txBody>
          <a:bodyPr/>
          <a:lstStyle/>
          <a:p>
            <a:r>
              <a:rPr lang="en-US" dirty="0" smtClean="0"/>
              <a:t>Aiwu Zhang</a:t>
            </a:r>
          </a:p>
          <a:p>
            <a:r>
              <a:rPr lang="en-US" dirty="0" smtClean="0"/>
              <a:t>02/29/2016</a:t>
            </a:r>
            <a:endParaRPr lang="en-US" dirty="0"/>
          </a:p>
        </p:txBody>
      </p:sp>
    </p:spTree>
    <p:extLst>
      <p:ext uri="{BB962C8B-B14F-4D97-AF65-F5344CB8AC3E}">
        <p14:creationId xmlns:p14="http://schemas.microsoft.com/office/powerpoint/2010/main" val="8738295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734795"/>
            <a:ext cx="4495800" cy="3123205"/>
          </a:xfrm>
          <a:prstGeom prst="rect">
            <a:avLst/>
          </a:prstGeom>
        </p:spPr>
      </p:pic>
      <p:sp>
        <p:nvSpPr>
          <p:cNvPr id="4" name="TextBox 3"/>
          <p:cNvSpPr txBox="1"/>
          <p:nvPr/>
        </p:nvSpPr>
        <p:spPr>
          <a:xfrm>
            <a:off x="0" y="0"/>
            <a:ext cx="9144000" cy="492443"/>
          </a:xfrm>
          <a:prstGeom prst="rect">
            <a:avLst/>
          </a:prstGeom>
          <a:noFill/>
        </p:spPr>
        <p:txBody>
          <a:bodyPr wrap="square" rtlCol="0">
            <a:spAutoFit/>
          </a:bodyPr>
          <a:lstStyle/>
          <a:p>
            <a:r>
              <a:rPr lang="en-US" sz="2600" b="1" dirty="0" smtClean="0">
                <a:solidFill>
                  <a:srgbClr val="00B050"/>
                </a:solidFill>
              </a:rPr>
              <a:t>Results – scan on ZZ_48 board, along phi (across strips)</a:t>
            </a:r>
            <a:endParaRPr lang="en-US" sz="2600" b="1" dirty="0">
              <a:solidFill>
                <a:srgbClr val="00B050"/>
              </a:solidFill>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0" y="482879"/>
            <a:ext cx="4495800" cy="310055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43401" y="483914"/>
            <a:ext cx="4793672" cy="3250881"/>
          </a:xfrm>
          <a:prstGeom prst="rect">
            <a:avLst/>
          </a:prstGeom>
        </p:spPr>
      </p:pic>
      <p:sp>
        <p:nvSpPr>
          <p:cNvPr id="6" name="TextBox 5"/>
          <p:cNvSpPr txBox="1"/>
          <p:nvPr/>
        </p:nvSpPr>
        <p:spPr>
          <a:xfrm>
            <a:off x="609600" y="420377"/>
            <a:ext cx="3581400" cy="369332"/>
          </a:xfrm>
          <a:prstGeom prst="rect">
            <a:avLst/>
          </a:prstGeom>
          <a:noFill/>
        </p:spPr>
        <p:txBody>
          <a:bodyPr wrap="square" rtlCol="0">
            <a:spAutoFit/>
          </a:bodyPr>
          <a:lstStyle/>
          <a:p>
            <a:r>
              <a:rPr lang="en-US" dirty="0" smtClean="0">
                <a:solidFill>
                  <a:srgbClr val="FF0000"/>
                </a:solidFill>
              </a:rPr>
              <a:t>Centroid</a:t>
            </a:r>
            <a:r>
              <a:rPr lang="en-US" dirty="0" smtClean="0"/>
              <a:t> (in phi) vs. X (Y=53.2 mm)</a:t>
            </a:r>
            <a:endParaRPr lang="en-US" dirty="0"/>
          </a:p>
        </p:txBody>
      </p:sp>
      <p:sp>
        <p:nvSpPr>
          <p:cNvPr id="8" name="TextBox 7"/>
          <p:cNvSpPr txBox="1"/>
          <p:nvPr/>
        </p:nvSpPr>
        <p:spPr>
          <a:xfrm>
            <a:off x="5029200" y="484909"/>
            <a:ext cx="3352800" cy="369332"/>
          </a:xfrm>
          <a:prstGeom prst="rect">
            <a:avLst/>
          </a:prstGeom>
          <a:noFill/>
        </p:spPr>
        <p:txBody>
          <a:bodyPr wrap="square" rtlCol="0">
            <a:spAutoFit/>
          </a:bodyPr>
          <a:lstStyle/>
          <a:p>
            <a:r>
              <a:rPr lang="en-US" dirty="0" smtClean="0">
                <a:solidFill>
                  <a:srgbClr val="FF0000"/>
                </a:solidFill>
              </a:rPr>
              <a:t>Cluster size</a:t>
            </a:r>
            <a:r>
              <a:rPr lang="en-US" dirty="0" smtClean="0"/>
              <a:t> vs. X (Y=53.2 mm)</a:t>
            </a:r>
            <a:endParaRPr lang="en-US" dirty="0"/>
          </a:p>
        </p:txBody>
      </p:sp>
      <p:sp>
        <p:nvSpPr>
          <p:cNvPr id="13" name="TextBox 12"/>
          <p:cNvSpPr txBox="1"/>
          <p:nvPr/>
        </p:nvSpPr>
        <p:spPr>
          <a:xfrm>
            <a:off x="4800600" y="3581400"/>
            <a:ext cx="4045527" cy="523220"/>
          </a:xfrm>
          <a:prstGeom prst="rect">
            <a:avLst/>
          </a:prstGeom>
          <a:noFill/>
        </p:spPr>
        <p:txBody>
          <a:bodyPr wrap="square" rtlCol="0">
            <a:spAutoFit/>
          </a:bodyPr>
          <a:lstStyle/>
          <a:p>
            <a:r>
              <a:rPr lang="en-US" sz="1400" b="1" dirty="0" smtClean="0"/>
              <a:t>Almost all events have cluster size &lt; 2 </a:t>
            </a:r>
          </a:p>
          <a:p>
            <a:r>
              <a:rPr lang="en-US" sz="1400" b="1" dirty="0" smtClean="0"/>
              <a:t>(except cosmic signals)</a:t>
            </a:r>
            <a:endParaRPr lang="en-US" sz="1400" b="1" dirty="0"/>
          </a:p>
        </p:txBody>
      </p:sp>
      <p:cxnSp>
        <p:nvCxnSpPr>
          <p:cNvPr id="15" name="Straight Connector 14"/>
          <p:cNvCxnSpPr/>
          <p:nvPr/>
        </p:nvCxnSpPr>
        <p:spPr>
          <a:xfrm>
            <a:off x="762000" y="789709"/>
            <a:ext cx="0" cy="5114184"/>
          </a:xfrm>
          <a:prstGeom prst="line">
            <a:avLst/>
          </a:prstGeom>
          <a:ln w="12700">
            <a:solidFill>
              <a:srgbClr val="000099"/>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3810000" y="762000"/>
            <a:ext cx="0" cy="5114184"/>
          </a:xfrm>
          <a:prstGeom prst="line">
            <a:avLst/>
          </a:prstGeom>
          <a:ln w="12700">
            <a:solidFill>
              <a:srgbClr val="00009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1143000" y="789709"/>
            <a:ext cx="0" cy="5114184"/>
          </a:xfrm>
          <a:prstGeom prst="line">
            <a:avLst/>
          </a:prstGeom>
          <a:ln w="22225">
            <a:solidFill>
              <a:srgbClr val="000099"/>
            </a:solidFill>
            <a:prstDash val="dashDot"/>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1752600" y="789709"/>
            <a:ext cx="0" cy="5114184"/>
          </a:xfrm>
          <a:prstGeom prst="line">
            <a:avLst/>
          </a:prstGeom>
          <a:ln w="22225">
            <a:solidFill>
              <a:srgbClr val="000099"/>
            </a:solidFill>
            <a:prstDash val="dashDot"/>
          </a:ln>
        </p:spPr>
        <p:style>
          <a:lnRef idx="1">
            <a:schemeClr val="accent1"/>
          </a:lnRef>
          <a:fillRef idx="0">
            <a:schemeClr val="accent1"/>
          </a:fillRef>
          <a:effectRef idx="0">
            <a:schemeClr val="accent1"/>
          </a:effectRef>
          <a:fontRef idx="minor">
            <a:schemeClr val="tx1"/>
          </a:fontRef>
        </p:style>
      </p:cxnSp>
      <p:cxnSp>
        <p:nvCxnSpPr>
          <p:cNvPr id="3" name="Straight Connector 2"/>
          <p:cNvCxnSpPr/>
          <p:nvPr/>
        </p:nvCxnSpPr>
        <p:spPr>
          <a:xfrm>
            <a:off x="4807526" y="1676400"/>
            <a:ext cx="3879274" cy="0"/>
          </a:xfrm>
          <a:prstGeom prst="line">
            <a:avLst/>
          </a:prstGeom>
          <a:ln w="22225">
            <a:prstDash val="sysDash"/>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3124200" y="838200"/>
            <a:ext cx="0" cy="5114184"/>
          </a:xfrm>
          <a:prstGeom prst="line">
            <a:avLst/>
          </a:prstGeom>
          <a:ln w="22225">
            <a:solidFill>
              <a:srgbClr val="000099"/>
            </a:solidFill>
            <a:prstDash val="dashDot"/>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2590800" y="838200"/>
            <a:ext cx="0" cy="5114184"/>
          </a:xfrm>
          <a:prstGeom prst="line">
            <a:avLst/>
          </a:prstGeom>
          <a:ln w="22225">
            <a:solidFill>
              <a:srgbClr val="000099"/>
            </a:solidFill>
            <a:prstDash val="dashDot"/>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4606898" y="5983069"/>
            <a:ext cx="4537102" cy="923330"/>
          </a:xfrm>
          <a:prstGeom prst="rect">
            <a:avLst/>
          </a:prstGeom>
          <a:noFill/>
        </p:spPr>
        <p:txBody>
          <a:bodyPr wrap="square" rtlCol="0">
            <a:spAutoFit/>
          </a:bodyPr>
          <a:lstStyle/>
          <a:p>
            <a:r>
              <a:rPr lang="en-US" dirty="0" smtClean="0">
                <a:solidFill>
                  <a:srgbClr val="FF0000"/>
                </a:solidFill>
              </a:rPr>
              <a:t>Ratio of copper area in the 8mm*0.05mm region.</a:t>
            </a:r>
          </a:p>
          <a:p>
            <a:r>
              <a:rPr lang="en-US" dirty="0" smtClean="0">
                <a:solidFill>
                  <a:srgbClr val="FF0000"/>
                </a:solidFill>
              </a:rPr>
              <a:t>(measured with FAB 3000 software.)</a:t>
            </a:r>
            <a:endParaRPr lang="en-US" dirty="0">
              <a:solidFill>
                <a:srgbClr val="FF0000"/>
              </a:solidFill>
            </a:endParaRPr>
          </a:p>
        </p:txBody>
      </p:sp>
      <p:cxnSp>
        <p:nvCxnSpPr>
          <p:cNvPr id="25" name="Straight Arrow Connector 24"/>
          <p:cNvCxnSpPr/>
          <p:nvPr/>
        </p:nvCxnSpPr>
        <p:spPr>
          <a:xfrm flipH="1" flipV="1">
            <a:off x="4191000" y="6144253"/>
            <a:ext cx="415898" cy="161981"/>
          </a:xfrm>
          <a:prstGeom prst="straightConnector1">
            <a:avLst/>
          </a:prstGeom>
          <a:ln w="3175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2050"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01294" y="4183546"/>
            <a:ext cx="1796015" cy="1799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6" name="Straight Arrow Connector 15"/>
          <p:cNvCxnSpPr/>
          <p:nvPr/>
        </p:nvCxnSpPr>
        <p:spPr>
          <a:xfrm>
            <a:off x="7848600" y="4183546"/>
            <a:ext cx="0" cy="1799523"/>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7924800" y="4953000"/>
            <a:ext cx="723275" cy="369332"/>
          </a:xfrm>
          <a:prstGeom prst="rect">
            <a:avLst/>
          </a:prstGeom>
          <a:noFill/>
        </p:spPr>
        <p:txBody>
          <a:bodyPr wrap="none" rtlCol="0">
            <a:spAutoFit/>
          </a:bodyPr>
          <a:lstStyle/>
          <a:p>
            <a:r>
              <a:rPr lang="en-US" dirty="0" smtClean="0"/>
              <a:t>8 mm</a:t>
            </a:r>
            <a:endParaRPr lang="en-US" dirty="0"/>
          </a:p>
        </p:txBody>
      </p:sp>
      <p:sp>
        <p:nvSpPr>
          <p:cNvPr id="28" name="Slide Number Placeholder 9"/>
          <p:cNvSpPr>
            <a:spLocks noGrp="1"/>
          </p:cNvSpPr>
          <p:nvPr>
            <p:ph type="sldNum" sz="quarter" idx="12"/>
          </p:nvPr>
        </p:nvSpPr>
        <p:spPr>
          <a:xfrm>
            <a:off x="7010400" y="6492875"/>
            <a:ext cx="2133600" cy="365125"/>
          </a:xfrm>
        </p:spPr>
        <p:txBody>
          <a:bodyPr/>
          <a:lstStyle/>
          <a:p>
            <a:fld id="{B6F15528-21DE-4FAA-801E-634DDDAF4B2B}" type="slidenum">
              <a:rPr lang="en-US" sz="2000" b="1" smtClean="0"/>
              <a:pPr/>
              <a:t>10</a:t>
            </a:fld>
            <a:endParaRPr lang="en-US" sz="2000" b="1" dirty="0"/>
          </a:p>
        </p:txBody>
      </p:sp>
    </p:spTree>
    <p:extLst>
      <p:ext uri="{BB962C8B-B14F-4D97-AF65-F5344CB8AC3E}">
        <p14:creationId xmlns:p14="http://schemas.microsoft.com/office/powerpoint/2010/main" val="20143949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492443"/>
          </a:xfrm>
          <a:prstGeom prst="rect">
            <a:avLst/>
          </a:prstGeom>
          <a:noFill/>
        </p:spPr>
        <p:txBody>
          <a:bodyPr wrap="square" rtlCol="0">
            <a:spAutoFit/>
          </a:bodyPr>
          <a:lstStyle/>
          <a:p>
            <a:r>
              <a:rPr lang="en-US" sz="2600" b="1" dirty="0" smtClean="0">
                <a:solidFill>
                  <a:srgbClr val="00B050"/>
                </a:solidFill>
              </a:rPr>
              <a:t>Results – scan on ZZ_48 board, along phi (across strips)</a:t>
            </a:r>
            <a:endParaRPr lang="en-US" sz="2600" b="1" dirty="0">
              <a:solidFill>
                <a:srgbClr val="00B050"/>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0" y="482879"/>
            <a:ext cx="4495800" cy="310055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609600" y="420377"/>
            <a:ext cx="3581400" cy="369332"/>
          </a:xfrm>
          <a:prstGeom prst="rect">
            <a:avLst/>
          </a:prstGeom>
          <a:noFill/>
        </p:spPr>
        <p:txBody>
          <a:bodyPr wrap="square" rtlCol="0">
            <a:spAutoFit/>
          </a:bodyPr>
          <a:lstStyle/>
          <a:p>
            <a:r>
              <a:rPr lang="en-US" dirty="0" smtClean="0">
                <a:solidFill>
                  <a:srgbClr val="FF0000"/>
                </a:solidFill>
              </a:rPr>
              <a:t>Centroid</a:t>
            </a:r>
            <a:r>
              <a:rPr lang="en-US" dirty="0" smtClean="0"/>
              <a:t> (in phi) vs. X (Y=53.2 mm)</a:t>
            </a:r>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91000" y="492443"/>
            <a:ext cx="4686300" cy="3090987"/>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91000" y="3583430"/>
            <a:ext cx="4686300" cy="3122170"/>
          </a:xfrm>
          <a:prstGeom prst="rect">
            <a:avLst/>
          </a:prstGeom>
        </p:spPr>
      </p:pic>
      <p:sp>
        <p:nvSpPr>
          <p:cNvPr id="10" name="TextBox 9"/>
          <p:cNvSpPr txBox="1"/>
          <p:nvPr/>
        </p:nvSpPr>
        <p:spPr>
          <a:xfrm>
            <a:off x="0" y="4419600"/>
            <a:ext cx="4191000" cy="2308324"/>
          </a:xfrm>
          <a:prstGeom prst="rect">
            <a:avLst/>
          </a:prstGeom>
          <a:noFill/>
        </p:spPr>
        <p:txBody>
          <a:bodyPr wrap="square" rtlCol="0">
            <a:spAutoFit/>
          </a:bodyPr>
          <a:lstStyle/>
          <a:p>
            <a:pPr marL="285750" indent="-285750">
              <a:buFont typeface="Arial" pitchFamily="34" charset="0"/>
              <a:buChar char="•"/>
            </a:pPr>
            <a:r>
              <a:rPr lang="en-US" dirty="0" smtClean="0"/>
              <a:t>Y axes on the right plots:</a:t>
            </a:r>
          </a:p>
          <a:p>
            <a:r>
              <a:rPr lang="en-US" dirty="0"/>
              <a:t> </a:t>
            </a:r>
            <a:r>
              <a:rPr lang="en-US" dirty="0" smtClean="0"/>
              <a:t> Centroid [mm] – X ray position [mm]</a:t>
            </a:r>
          </a:p>
          <a:p>
            <a:pPr marL="285750" indent="-285750">
              <a:buFont typeface="Arial" pitchFamily="34" charset="0"/>
              <a:buChar char="•"/>
            </a:pPr>
            <a:r>
              <a:rPr lang="en-US" dirty="0" smtClean="0"/>
              <a:t>The plots on the right are similar to residual </a:t>
            </a:r>
            <a:r>
              <a:rPr lang="en-US" dirty="0" err="1" smtClean="0"/>
              <a:t>vs</a:t>
            </a:r>
            <a:r>
              <a:rPr lang="en-US" dirty="0"/>
              <a:t> </a:t>
            </a:r>
            <a:r>
              <a:rPr lang="en-US" dirty="0" smtClean="0"/>
              <a:t>X ray position ! Note that X ray position is not smeared.</a:t>
            </a:r>
          </a:p>
          <a:p>
            <a:r>
              <a:rPr lang="en-US" dirty="0" smtClean="0"/>
              <a:t>(need to translate X ray position to the origin of the board from the current motor origin.).</a:t>
            </a:r>
            <a:endParaRPr lang="en-US" dirty="0"/>
          </a:p>
        </p:txBody>
      </p:sp>
      <p:sp>
        <p:nvSpPr>
          <p:cNvPr id="11" name="TextBox 10"/>
          <p:cNvSpPr txBox="1"/>
          <p:nvPr/>
        </p:nvSpPr>
        <p:spPr>
          <a:xfrm>
            <a:off x="4876800" y="457200"/>
            <a:ext cx="3276600" cy="369332"/>
          </a:xfrm>
          <a:prstGeom prst="rect">
            <a:avLst/>
          </a:prstGeom>
          <a:noFill/>
        </p:spPr>
        <p:txBody>
          <a:bodyPr wrap="square" rtlCol="0">
            <a:spAutoFit/>
          </a:bodyPr>
          <a:lstStyle/>
          <a:p>
            <a:r>
              <a:rPr lang="en-US" dirty="0" smtClean="0"/>
              <a:t>Contains </a:t>
            </a:r>
            <a:r>
              <a:rPr lang="en-US" dirty="0" err="1" smtClean="0"/>
              <a:t>clusterSize</a:t>
            </a:r>
            <a:r>
              <a:rPr lang="en-US" dirty="0" smtClean="0"/>
              <a:t> &gt;1 </a:t>
            </a:r>
            <a:r>
              <a:rPr lang="en-US" dirty="0" err="1" smtClean="0"/>
              <a:t>evts</a:t>
            </a:r>
            <a:r>
              <a:rPr lang="en-US" dirty="0" smtClean="0"/>
              <a:t> only</a:t>
            </a:r>
            <a:endParaRPr lang="en-US" dirty="0"/>
          </a:p>
        </p:txBody>
      </p:sp>
      <p:sp>
        <p:nvSpPr>
          <p:cNvPr id="26" name="TextBox 25"/>
          <p:cNvSpPr txBox="1"/>
          <p:nvPr/>
        </p:nvSpPr>
        <p:spPr>
          <a:xfrm>
            <a:off x="4724400" y="3593068"/>
            <a:ext cx="3886200" cy="646331"/>
          </a:xfrm>
          <a:prstGeom prst="rect">
            <a:avLst/>
          </a:prstGeom>
          <a:noFill/>
        </p:spPr>
        <p:txBody>
          <a:bodyPr wrap="square" rtlCol="0">
            <a:spAutoFit/>
          </a:bodyPr>
          <a:lstStyle/>
          <a:p>
            <a:r>
              <a:rPr lang="en-US" dirty="0" smtClean="0"/>
              <a:t>Mean centroid from </a:t>
            </a:r>
            <a:r>
              <a:rPr lang="en-US" dirty="0" err="1" smtClean="0"/>
              <a:t>evts</a:t>
            </a:r>
            <a:r>
              <a:rPr lang="en-US" dirty="0" smtClean="0"/>
              <a:t> with all </a:t>
            </a:r>
            <a:r>
              <a:rPr lang="en-US" dirty="0" err="1" smtClean="0"/>
              <a:t>clusterSize</a:t>
            </a:r>
            <a:endParaRPr lang="en-US" dirty="0"/>
          </a:p>
        </p:txBody>
      </p:sp>
      <p:sp>
        <p:nvSpPr>
          <p:cNvPr id="27" name="Slide Number Placeholder 9"/>
          <p:cNvSpPr>
            <a:spLocks noGrp="1"/>
          </p:cNvSpPr>
          <p:nvPr>
            <p:ph type="sldNum" sz="quarter" idx="12"/>
          </p:nvPr>
        </p:nvSpPr>
        <p:spPr>
          <a:xfrm>
            <a:off x="7010400" y="6492875"/>
            <a:ext cx="2133600" cy="365125"/>
          </a:xfrm>
        </p:spPr>
        <p:txBody>
          <a:bodyPr/>
          <a:lstStyle/>
          <a:p>
            <a:fld id="{B6F15528-21DE-4FAA-801E-634DDDAF4B2B}" type="slidenum">
              <a:rPr lang="en-US" sz="2000" b="1" smtClean="0"/>
              <a:pPr/>
              <a:t>11</a:t>
            </a:fld>
            <a:endParaRPr lang="en-US" sz="2000" b="1" dirty="0"/>
          </a:p>
        </p:txBody>
      </p:sp>
    </p:spTree>
    <p:extLst>
      <p:ext uri="{BB962C8B-B14F-4D97-AF65-F5344CB8AC3E}">
        <p14:creationId xmlns:p14="http://schemas.microsoft.com/office/powerpoint/2010/main" val="14964206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10010" y="3697387"/>
            <a:ext cx="4543685" cy="2474814"/>
          </a:xfrm>
          <a:prstGeom prst="rect">
            <a:avLst/>
          </a:prstGeom>
        </p:spPr>
      </p:pic>
      <p:sp>
        <p:nvSpPr>
          <p:cNvPr id="4" name="TextBox 3"/>
          <p:cNvSpPr txBox="1"/>
          <p:nvPr/>
        </p:nvSpPr>
        <p:spPr>
          <a:xfrm>
            <a:off x="0" y="0"/>
            <a:ext cx="9144000" cy="492443"/>
          </a:xfrm>
          <a:prstGeom prst="rect">
            <a:avLst/>
          </a:prstGeom>
          <a:noFill/>
        </p:spPr>
        <p:txBody>
          <a:bodyPr wrap="square" rtlCol="0">
            <a:spAutoFit/>
          </a:bodyPr>
          <a:lstStyle/>
          <a:p>
            <a:r>
              <a:rPr lang="en-US" sz="2600" b="1" dirty="0" smtClean="0">
                <a:solidFill>
                  <a:srgbClr val="00B050"/>
                </a:solidFill>
              </a:rPr>
              <a:t>Results – scan on ZZ_48 board, along phi (across strips)</a:t>
            </a:r>
            <a:endParaRPr lang="en-US" sz="2600" b="1" dirty="0">
              <a:solidFill>
                <a:srgbClr val="00B050"/>
              </a:solidFill>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0" y="482879"/>
            <a:ext cx="4495800" cy="310055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609600" y="420377"/>
            <a:ext cx="3581400" cy="369332"/>
          </a:xfrm>
          <a:prstGeom prst="rect">
            <a:avLst/>
          </a:prstGeom>
          <a:noFill/>
        </p:spPr>
        <p:txBody>
          <a:bodyPr wrap="square" rtlCol="0">
            <a:spAutoFit/>
          </a:bodyPr>
          <a:lstStyle/>
          <a:p>
            <a:r>
              <a:rPr lang="en-US" dirty="0" smtClean="0">
                <a:solidFill>
                  <a:srgbClr val="FF0000"/>
                </a:solidFill>
              </a:rPr>
              <a:t>Centroid</a:t>
            </a:r>
            <a:r>
              <a:rPr lang="en-US" dirty="0" smtClean="0"/>
              <a:t> (in phi) vs. X (Y=53.2 mm)</a:t>
            </a:r>
            <a:endParaRPr lang="en-US" dirty="0"/>
          </a:p>
        </p:txBody>
      </p:sp>
      <p:sp>
        <p:nvSpPr>
          <p:cNvPr id="27" name="Slide Number Placeholder 9"/>
          <p:cNvSpPr>
            <a:spLocks noGrp="1"/>
          </p:cNvSpPr>
          <p:nvPr>
            <p:ph type="sldNum" sz="quarter" idx="12"/>
          </p:nvPr>
        </p:nvSpPr>
        <p:spPr>
          <a:xfrm>
            <a:off x="7010400" y="6492875"/>
            <a:ext cx="2133600" cy="365125"/>
          </a:xfrm>
        </p:spPr>
        <p:txBody>
          <a:bodyPr/>
          <a:lstStyle/>
          <a:p>
            <a:fld id="{B6F15528-21DE-4FAA-801E-634DDDAF4B2B}" type="slidenum">
              <a:rPr lang="en-US" sz="2000" b="1" smtClean="0"/>
              <a:pPr/>
              <a:t>12</a:t>
            </a:fld>
            <a:endParaRPr lang="en-US" sz="2000" b="1" dirty="0"/>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3667239"/>
            <a:ext cx="4495800" cy="2504961"/>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96373" y="482879"/>
            <a:ext cx="4675768" cy="3184359"/>
          </a:xfrm>
          <a:prstGeom prst="rect">
            <a:avLst/>
          </a:prstGeom>
        </p:spPr>
      </p:pic>
      <p:cxnSp>
        <p:nvCxnSpPr>
          <p:cNvPr id="12" name="Straight Arrow Connector 11"/>
          <p:cNvCxnSpPr/>
          <p:nvPr/>
        </p:nvCxnSpPr>
        <p:spPr>
          <a:xfrm>
            <a:off x="1524000" y="2819400"/>
            <a:ext cx="609600" cy="10668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2971800" y="1295400"/>
            <a:ext cx="1524001" cy="5334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14" name="TextBox 13"/>
              <p:cNvSpPr txBox="1"/>
              <p:nvPr/>
            </p:nvSpPr>
            <p:spPr>
              <a:xfrm>
                <a:off x="457200" y="3886200"/>
                <a:ext cx="2362200" cy="923330"/>
              </a:xfrm>
              <a:prstGeom prst="rect">
                <a:avLst/>
              </a:prstGeom>
              <a:noFill/>
            </p:spPr>
            <p:txBody>
              <a:bodyPr wrap="square" rtlCol="0">
                <a:spAutoFit/>
              </a:bodyPr>
              <a:lstStyle/>
              <a:p>
                <a:r>
                  <a:rPr lang="en-US" dirty="0" smtClean="0"/>
                  <a:t>Residual vs. </a:t>
                </a:r>
                <a14:m>
                  <m:oMath xmlns:m="http://schemas.openxmlformats.org/officeDocument/2006/math">
                    <m:sSub>
                      <m:sSubPr>
                        <m:ctrlPr>
                          <a:rPr lang="en-US" i="1" smtClean="0">
                            <a:latin typeface="Cambria Math"/>
                          </a:rPr>
                        </m:ctrlPr>
                      </m:sSubPr>
                      <m:e>
                        <m:r>
                          <a:rPr lang="en-US" i="1" smtClean="0">
                            <a:latin typeface="Cambria Math"/>
                            <a:ea typeface="Cambria Math"/>
                          </a:rPr>
                          <m:t>𝜂</m:t>
                        </m:r>
                      </m:e>
                      <m:sub>
                        <m:r>
                          <a:rPr lang="en-US" b="0" i="1" smtClean="0">
                            <a:latin typeface="Cambria Math"/>
                          </a:rPr>
                          <m:t>2</m:t>
                        </m:r>
                      </m:sub>
                    </m:sSub>
                  </m:oMath>
                </a14:m>
                <a:endParaRPr lang="en-US" dirty="0" smtClean="0"/>
              </a:p>
              <a:p>
                <a:r>
                  <a:rPr lang="en-US" dirty="0" smtClean="0"/>
                  <a:t>(for 5 runs in the linear region)</a:t>
                </a:r>
                <a:endParaRPr lang="en-US" dirty="0"/>
              </a:p>
            </p:txBody>
          </p:sp>
        </mc:Choice>
        <mc:Fallback>
          <p:sp>
            <p:nvSpPr>
              <p:cNvPr id="14" name="TextBox 13"/>
              <p:cNvSpPr txBox="1">
                <a:spLocks noRot="1" noChangeAspect="1" noMove="1" noResize="1" noEditPoints="1" noAdjustHandles="1" noChangeArrowheads="1" noChangeShapeType="1" noTextEdit="1"/>
              </p:cNvSpPr>
              <p:nvPr/>
            </p:nvSpPr>
            <p:spPr>
              <a:xfrm>
                <a:off x="457200" y="3886200"/>
                <a:ext cx="2362200" cy="923330"/>
              </a:xfrm>
              <a:prstGeom prst="rect">
                <a:avLst/>
              </a:prstGeom>
              <a:blipFill rotWithShape="1">
                <a:blip r:embed="rId6"/>
                <a:stretch>
                  <a:fillRect l="-2062" t="-3311" r="-2320" b="-9272"/>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9" name="TextBox 18"/>
              <p:cNvSpPr txBox="1"/>
              <p:nvPr/>
            </p:nvSpPr>
            <p:spPr>
              <a:xfrm>
                <a:off x="5562600" y="2630269"/>
                <a:ext cx="3052341" cy="646331"/>
              </a:xfrm>
              <a:prstGeom prst="rect">
                <a:avLst/>
              </a:prstGeom>
              <a:noFill/>
            </p:spPr>
            <p:txBody>
              <a:bodyPr wrap="square" rtlCol="0">
                <a:spAutoFit/>
              </a:bodyPr>
              <a:lstStyle/>
              <a:p>
                <a:r>
                  <a:rPr lang="en-US" dirty="0" smtClean="0"/>
                  <a:t>Residual vs. </a:t>
                </a:r>
                <a14:m>
                  <m:oMath xmlns:m="http://schemas.openxmlformats.org/officeDocument/2006/math">
                    <m:sSub>
                      <m:sSubPr>
                        <m:ctrlPr>
                          <a:rPr lang="en-US" i="1" smtClean="0">
                            <a:latin typeface="Cambria Math"/>
                          </a:rPr>
                        </m:ctrlPr>
                      </m:sSubPr>
                      <m:e>
                        <m:r>
                          <a:rPr lang="en-US" i="1" smtClean="0">
                            <a:latin typeface="Cambria Math"/>
                            <a:ea typeface="Cambria Math"/>
                          </a:rPr>
                          <m:t>𝜂</m:t>
                        </m:r>
                      </m:e>
                      <m:sub>
                        <m:r>
                          <a:rPr lang="en-US" b="0" i="1" smtClean="0">
                            <a:latin typeface="Cambria Math"/>
                          </a:rPr>
                          <m:t>2</m:t>
                        </m:r>
                      </m:sub>
                    </m:sSub>
                  </m:oMath>
                </a14:m>
                <a:endParaRPr lang="en-US" dirty="0" smtClean="0"/>
              </a:p>
              <a:p>
                <a:r>
                  <a:rPr lang="en-US" dirty="0" smtClean="0"/>
                  <a:t>(for 7 runs in the linear region)</a:t>
                </a:r>
                <a:endParaRPr lang="en-US" dirty="0"/>
              </a:p>
            </p:txBody>
          </p:sp>
        </mc:Choice>
        <mc:Fallback>
          <p:sp>
            <p:nvSpPr>
              <p:cNvPr id="19" name="TextBox 18"/>
              <p:cNvSpPr txBox="1">
                <a:spLocks noRot="1" noChangeAspect="1" noMove="1" noResize="1" noEditPoints="1" noAdjustHandles="1" noChangeArrowheads="1" noChangeShapeType="1" noTextEdit="1"/>
              </p:cNvSpPr>
              <p:nvPr/>
            </p:nvSpPr>
            <p:spPr>
              <a:xfrm>
                <a:off x="5562600" y="2630269"/>
                <a:ext cx="3052341" cy="646331"/>
              </a:xfrm>
              <a:prstGeom prst="rect">
                <a:avLst/>
              </a:prstGeom>
              <a:blipFill rotWithShape="1">
                <a:blip r:embed="rId7"/>
                <a:stretch>
                  <a:fillRect l="-1800" t="-4673" r="-1600" b="-13084"/>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7" name="TextBox 16"/>
              <p:cNvSpPr txBox="1"/>
              <p:nvPr/>
            </p:nvSpPr>
            <p:spPr>
              <a:xfrm>
                <a:off x="5334000" y="3583430"/>
                <a:ext cx="2482090" cy="369332"/>
              </a:xfrm>
              <a:prstGeom prst="rect">
                <a:avLst/>
              </a:prstGeom>
              <a:noFill/>
            </p:spPr>
            <p:txBody>
              <a:bodyPr wrap="none" rtlCol="0">
                <a:spAutoFit/>
              </a:bodyPr>
              <a:lstStyle/>
              <a:p>
                <a14:m>
                  <m:oMath xmlns:m="http://schemas.openxmlformats.org/officeDocument/2006/math">
                    <m:sSub>
                      <m:sSubPr>
                        <m:ctrlPr>
                          <a:rPr lang="en-US" i="1" smtClean="0">
                            <a:solidFill>
                              <a:srgbClr val="FF0000"/>
                            </a:solidFill>
                            <a:latin typeface="Cambria Math"/>
                          </a:rPr>
                        </m:ctrlPr>
                      </m:sSubPr>
                      <m:e>
                        <m:r>
                          <a:rPr lang="en-US" i="1" smtClean="0">
                            <a:solidFill>
                              <a:srgbClr val="FF0000"/>
                            </a:solidFill>
                            <a:latin typeface="Cambria Math"/>
                            <a:ea typeface="Cambria Math"/>
                          </a:rPr>
                          <m:t>𝜂</m:t>
                        </m:r>
                      </m:e>
                      <m:sub>
                        <m:r>
                          <a:rPr lang="en-US" b="0" i="1" smtClean="0">
                            <a:solidFill>
                              <a:srgbClr val="FF0000"/>
                            </a:solidFill>
                            <a:latin typeface="Cambria Math"/>
                          </a:rPr>
                          <m:t>2</m:t>
                        </m:r>
                      </m:sub>
                    </m:sSub>
                    <m:r>
                      <a:rPr lang="en-US" b="0" i="1" smtClean="0">
                        <a:solidFill>
                          <a:srgbClr val="FF0000"/>
                        </a:solidFill>
                        <a:latin typeface="Cambria Math"/>
                      </a:rPr>
                      <m:t> </m:t>
                    </m:r>
                    <m:r>
                      <a:rPr lang="en-US" b="0" i="1" smtClean="0">
                        <a:solidFill>
                          <a:srgbClr val="FF0000"/>
                        </a:solidFill>
                        <a:latin typeface="Cambria Math"/>
                      </a:rPr>
                      <m:t>𝑓𝑟𝑜𝑚</m:t>
                    </m:r>
                  </m:oMath>
                </a14:m>
                <a:r>
                  <a:rPr lang="en-US" dirty="0" smtClean="0">
                    <a:solidFill>
                      <a:srgbClr val="FF0000"/>
                    </a:solidFill>
                  </a:rPr>
                  <a:t> beam test data</a:t>
                </a:r>
                <a:endParaRPr lang="en-US" dirty="0">
                  <a:solidFill>
                    <a:srgbClr val="FF0000"/>
                  </a:solidFill>
                </a:endParaRPr>
              </a:p>
            </p:txBody>
          </p:sp>
        </mc:Choice>
        <mc:Fallback>
          <p:sp>
            <p:nvSpPr>
              <p:cNvPr id="17" name="TextBox 16"/>
              <p:cNvSpPr txBox="1">
                <a:spLocks noRot="1" noChangeAspect="1" noMove="1" noResize="1" noEditPoints="1" noAdjustHandles="1" noChangeArrowheads="1" noChangeShapeType="1" noTextEdit="1"/>
              </p:cNvSpPr>
              <p:nvPr/>
            </p:nvSpPr>
            <p:spPr>
              <a:xfrm>
                <a:off x="5334000" y="3583430"/>
                <a:ext cx="2482090" cy="369332"/>
              </a:xfrm>
              <a:prstGeom prst="rect">
                <a:avLst/>
              </a:prstGeom>
              <a:blipFill rotWithShape="1">
                <a:blip r:embed="rId8"/>
                <a:stretch>
                  <a:fillRect t="-8333" r="-1474" b="-26667"/>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0" name="TextBox 19"/>
              <p:cNvSpPr txBox="1"/>
              <p:nvPr/>
            </p:nvSpPr>
            <p:spPr>
              <a:xfrm>
                <a:off x="0" y="6096000"/>
                <a:ext cx="9144000" cy="646331"/>
              </a:xfrm>
              <a:prstGeom prst="rect">
                <a:avLst/>
              </a:prstGeom>
              <a:noFill/>
            </p:spPr>
            <p:txBody>
              <a:bodyPr wrap="square" rtlCol="0">
                <a:spAutoFit/>
              </a:bodyPr>
              <a:lstStyle/>
              <a:p>
                <a:r>
                  <a:rPr lang="en-US" sz="1200" b="1" dirty="0" smtClean="0"/>
                  <a:t>The </a:t>
                </a:r>
                <a14:m>
                  <m:oMath xmlns:m="http://schemas.openxmlformats.org/officeDocument/2006/math">
                    <m:sSub>
                      <m:sSubPr>
                        <m:ctrlPr>
                          <a:rPr lang="en-US" sz="1200" b="1" i="1" smtClean="0">
                            <a:latin typeface="Cambria Math"/>
                          </a:rPr>
                        </m:ctrlPr>
                      </m:sSubPr>
                      <m:e>
                        <m:r>
                          <a:rPr lang="en-US" sz="1200" b="1" i="1" smtClean="0">
                            <a:latin typeface="Cambria Math"/>
                            <a:ea typeface="Cambria Math"/>
                          </a:rPr>
                          <m:t>𝜼</m:t>
                        </m:r>
                      </m:e>
                      <m:sub>
                        <m:r>
                          <a:rPr lang="en-US" sz="1200" b="1" i="1" smtClean="0">
                            <a:latin typeface="Cambria Math"/>
                          </a:rPr>
                          <m:t>𝟐</m:t>
                        </m:r>
                      </m:sub>
                    </m:sSub>
                  </m:oMath>
                </a14:m>
                <a:r>
                  <a:rPr lang="en-US" sz="1200" b="1" dirty="0" smtClean="0"/>
                  <a:t> function shows different band for different run, but overall the bands are in the same region as compare to the beam test data. The reasons could be (1) beam test data actually covers 2~3 cm along phi (across ~10 strips), this averages out to be one wide band as seen; (2) when making the new functions, x ray position (which is needed is residual calculation) is a fixed number for each run.</a:t>
                </a:r>
                <a:endParaRPr lang="en-US" sz="1200" b="1" dirty="0"/>
              </a:p>
            </p:txBody>
          </p:sp>
        </mc:Choice>
        <mc:Fallback>
          <p:sp>
            <p:nvSpPr>
              <p:cNvPr id="20" name="TextBox 19"/>
              <p:cNvSpPr txBox="1">
                <a:spLocks noRot="1" noChangeAspect="1" noMove="1" noResize="1" noEditPoints="1" noAdjustHandles="1" noChangeArrowheads="1" noChangeShapeType="1" noTextEdit="1"/>
              </p:cNvSpPr>
              <p:nvPr/>
            </p:nvSpPr>
            <p:spPr>
              <a:xfrm>
                <a:off x="0" y="6096000"/>
                <a:ext cx="9144000" cy="646331"/>
              </a:xfrm>
              <a:prstGeom prst="rect">
                <a:avLst/>
              </a:prstGeom>
              <a:blipFill rotWithShape="1">
                <a:blip r:embed="rId9"/>
                <a:stretch>
                  <a:fillRect b="-6604"/>
                </a:stretch>
              </a:blipFill>
            </p:spPr>
            <p:txBody>
              <a:bodyPr/>
              <a:lstStyle/>
              <a:p>
                <a:r>
                  <a:rPr lang="en-US">
                    <a:noFill/>
                  </a:rPr>
                  <a:t> </a:t>
                </a:r>
              </a:p>
            </p:txBody>
          </p:sp>
        </mc:Fallback>
      </mc:AlternateContent>
    </p:spTree>
    <p:extLst>
      <p:ext uri="{BB962C8B-B14F-4D97-AF65-F5344CB8AC3E}">
        <p14:creationId xmlns:p14="http://schemas.microsoft.com/office/powerpoint/2010/main" val="15737069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1147762" y="2814638"/>
            <a:ext cx="2733676"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0" y="0"/>
            <a:ext cx="9144000" cy="492443"/>
          </a:xfrm>
          <a:prstGeom prst="rect">
            <a:avLst/>
          </a:prstGeom>
          <a:noFill/>
        </p:spPr>
        <p:txBody>
          <a:bodyPr wrap="square" rtlCol="0">
            <a:spAutoFit/>
          </a:bodyPr>
          <a:lstStyle/>
          <a:p>
            <a:r>
              <a:rPr lang="en-US" sz="2600" b="1" dirty="0" smtClean="0">
                <a:solidFill>
                  <a:srgbClr val="00B050"/>
                </a:solidFill>
              </a:rPr>
              <a:t>Results – scan on ZZ_48 board, along </a:t>
            </a:r>
            <a:r>
              <a:rPr lang="en-US" sz="2600" b="1" dirty="0" smtClean="0">
                <a:solidFill>
                  <a:srgbClr val="FF0000"/>
                </a:solidFill>
              </a:rPr>
              <a:t>R</a:t>
            </a:r>
            <a:r>
              <a:rPr lang="en-US" sz="2600" b="1" dirty="0" smtClean="0">
                <a:solidFill>
                  <a:srgbClr val="00B050"/>
                </a:solidFill>
              </a:rPr>
              <a:t> (across zigzag tips)</a:t>
            </a:r>
            <a:endParaRPr lang="en-US" sz="2600" b="1" dirty="0">
              <a:solidFill>
                <a:srgbClr val="00B050"/>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492443"/>
            <a:ext cx="4442539" cy="3012756"/>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60530" y="492443"/>
            <a:ext cx="4442539" cy="3012756"/>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19600" y="3560977"/>
            <a:ext cx="4759035" cy="3227392"/>
          </a:xfrm>
          <a:prstGeom prst="rect">
            <a:avLst/>
          </a:prstGeom>
        </p:spPr>
      </p:pic>
      <p:sp>
        <p:nvSpPr>
          <p:cNvPr id="8" name="TextBox 7"/>
          <p:cNvSpPr txBox="1"/>
          <p:nvPr/>
        </p:nvSpPr>
        <p:spPr>
          <a:xfrm>
            <a:off x="609600" y="420377"/>
            <a:ext cx="3657600" cy="369332"/>
          </a:xfrm>
          <a:prstGeom prst="rect">
            <a:avLst/>
          </a:prstGeom>
          <a:noFill/>
        </p:spPr>
        <p:txBody>
          <a:bodyPr wrap="square" rtlCol="0">
            <a:spAutoFit/>
          </a:bodyPr>
          <a:lstStyle/>
          <a:p>
            <a:r>
              <a:rPr lang="en-US" dirty="0" smtClean="0">
                <a:solidFill>
                  <a:srgbClr val="FF0000"/>
                </a:solidFill>
              </a:rPr>
              <a:t>Centroid</a:t>
            </a:r>
            <a:r>
              <a:rPr lang="en-US" dirty="0" smtClean="0"/>
              <a:t> (in phi) vs. Y (</a:t>
            </a:r>
            <a:r>
              <a:rPr lang="en-US" dirty="0" smtClean="0">
                <a:solidFill>
                  <a:srgbClr val="FF0000"/>
                </a:solidFill>
              </a:rPr>
              <a:t>X=51 mm</a:t>
            </a:r>
            <a:r>
              <a:rPr lang="en-US" dirty="0" smtClean="0"/>
              <a:t>)</a:t>
            </a:r>
            <a:endParaRPr lang="en-US" dirty="0"/>
          </a:p>
        </p:txBody>
      </p:sp>
      <p:sp>
        <p:nvSpPr>
          <p:cNvPr id="9" name="TextBox 8"/>
          <p:cNvSpPr txBox="1"/>
          <p:nvPr/>
        </p:nvSpPr>
        <p:spPr>
          <a:xfrm>
            <a:off x="4876800" y="457200"/>
            <a:ext cx="3657600" cy="369332"/>
          </a:xfrm>
          <a:prstGeom prst="rect">
            <a:avLst/>
          </a:prstGeom>
          <a:noFill/>
        </p:spPr>
        <p:txBody>
          <a:bodyPr wrap="square" rtlCol="0">
            <a:spAutoFit/>
          </a:bodyPr>
          <a:lstStyle/>
          <a:p>
            <a:r>
              <a:rPr lang="en-US" dirty="0" smtClean="0">
                <a:solidFill>
                  <a:srgbClr val="FF0000"/>
                </a:solidFill>
              </a:rPr>
              <a:t>Cluster size</a:t>
            </a:r>
            <a:r>
              <a:rPr lang="en-US" dirty="0" smtClean="0"/>
              <a:t> vs. Y (</a:t>
            </a:r>
            <a:r>
              <a:rPr lang="en-US" dirty="0" smtClean="0">
                <a:solidFill>
                  <a:srgbClr val="FF0000"/>
                </a:solidFill>
              </a:rPr>
              <a:t>X=51 mm</a:t>
            </a:r>
            <a:r>
              <a:rPr lang="en-US" dirty="0" smtClean="0"/>
              <a:t>)</a:t>
            </a:r>
            <a:endParaRPr lang="en-US" dirty="0"/>
          </a:p>
        </p:txBody>
      </p:sp>
      <p:sp>
        <p:nvSpPr>
          <p:cNvPr id="10" name="TextBox 9"/>
          <p:cNvSpPr txBox="1"/>
          <p:nvPr/>
        </p:nvSpPr>
        <p:spPr>
          <a:xfrm>
            <a:off x="4876800" y="3516868"/>
            <a:ext cx="3657600" cy="369332"/>
          </a:xfrm>
          <a:prstGeom prst="rect">
            <a:avLst/>
          </a:prstGeom>
          <a:noFill/>
        </p:spPr>
        <p:txBody>
          <a:bodyPr wrap="square" rtlCol="0">
            <a:spAutoFit/>
          </a:bodyPr>
          <a:lstStyle/>
          <a:p>
            <a:r>
              <a:rPr lang="en-US" dirty="0" smtClean="0">
                <a:solidFill>
                  <a:srgbClr val="FF0000"/>
                </a:solidFill>
              </a:rPr>
              <a:t>Cluster charge </a:t>
            </a:r>
            <a:r>
              <a:rPr lang="en-US" dirty="0" smtClean="0"/>
              <a:t>vs. Y (</a:t>
            </a:r>
            <a:r>
              <a:rPr lang="en-US" dirty="0" smtClean="0">
                <a:solidFill>
                  <a:srgbClr val="FF0000"/>
                </a:solidFill>
              </a:rPr>
              <a:t>X=51 mm</a:t>
            </a:r>
            <a:r>
              <a:rPr lang="en-US" dirty="0" smtClean="0"/>
              <a:t>)</a:t>
            </a:r>
            <a:endParaRPr lang="en-US" dirty="0"/>
          </a:p>
        </p:txBody>
      </p:sp>
      <p:cxnSp>
        <p:nvCxnSpPr>
          <p:cNvPr id="11" name="Straight Connector 10"/>
          <p:cNvCxnSpPr/>
          <p:nvPr/>
        </p:nvCxnSpPr>
        <p:spPr>
          <a:xfrm>
            <a:off x="896112" y="762000"/>
            <a:ext cx="0" cy="5114184"/>
          </a:xfrm>
          <a:prstGeom prst="line">
            <a:avLst/>
          </a:prstGeom>
          <a:ln w="12700">
            <a:solidFill>
              <a:srgbClr val="000099"/>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3867912" y="762000"/>
            <a:ext cx="0" cy="5114184"/>
          </a:xfrm>
          <a:prstGeom prst="line">
            <a:avLst/>
          </a:prstGeom>
          <a:ln w="12700">
            <a:solidFill>
              <a:srgbClr val="000099"/>
            </a:solidFill>
          </a:ln>
        </p:spPr>
        <p:style>
          <a:lnRef idx="1">
            <a:schemeClr val="accent1"/>
          </a:lnRef>
          <a:fillRef idx="0">
            <a:schemeClr val="accent1"/>
          </a:fillRef>
          <a:effectRef idx="0">
            <a:schemeClr val="accent1"/>
          </a:effectRef>
          <a:fontRef idx="minor">
            <a:schemeClr val="tx1"/>
          </a:fontRef>
        </p:style>
      </p:cxnSp>
      <p:sp>
        <p:nvSpPr>
          <p:cNvPr id="13" name="Right Arrow 12"/>
          <p:cNvSpPr/>
          <p:nvPr/>
        </p:nvSpPr>
        <p:spPr>
          <a:xfrm>
            <a:off x="914400" y="4876800"/>
            <a:ext cx="2895600" cy="228600"/>
          </a:xfrm>
          <a:prstGeom prst="rightArrow">
            <a:avLst/>
          </a:prstGeom>
          <a:solidFill>
            <a:srgbClr val="FFFF00">
              <a:alpha val="50000"/>
            </a:srgb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 name="Straight Arrow Connector 2"/>
          <p:cNvCxnSpPr/>
          <p:nvPr/>
        </p:nvCxnSpPr>
        <p:spPr>
          <a:xfrm>
            <a:off x="914400" y="6400800"/>
            <a:ext cx="2895600" cy="0"/>
          </a:xfrm>
          <a:prstGeom prst="straightConnector1">
            <a:avLst/>
          </a:prstGeom>
          <a:ln w="2540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429000" y="5943600"/>
            <a:ext cx="296876" cy="369332"/>
          </a:xfrm>
          <a:prstGeom prst="rect">
            <a:avLst/>
          </a:prstGeom>
          <a:solidFill>
            <a:srgbClr val="FFFF00"/>
          </a:solidFill>
        </p:spPr>
        <p:txBody>
          <a:bodyPr wrap="none" rtlCol="0">
            <a:spAutoFit/>
          </a:bodyPr>
          <a:lstStyle/>
          <a:p>
            <a:r>
              <a:rPr lang="en-US" dirty="0" smtClean="0"/>
              <a:t>Y</a:t>
            </a:r>
            <a:endParaRPr lang="en-US" dirty="0"/>
          </a:p>
        </p:txBody>
      </p:sp>
      <p:cxnSp>
        <p:nvCxnSpPr>
          <p:cNvPr id="16" name="Straight Arrow Connector 15"/>
          <p:cNvCxnSpPr/>
          <p:nvPr/>
        </p:nvCxnSpPr>
        <p:spPr>
          <a:xfrm>
            <a:off x="381000" y="4191000"/>
            <a:ext cx="0" cy="2209800"/>
          </a:xfrm>
          <a:prstGeom prst="straightConnector1">
            <a:avLst/>
          </a:prstGeom>
          <a:ln w="2540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160324" y="6412468"/>
            <a:ext cx="304892" cy="369332"/>
          </a:xfrm>
          <a:prstGeom prst="rect">
            <a:avLst/>
          </a:prstGeom>
          <a:solidFill>
            <a:srgbClr val="FFFF00"/>
          </a:solidFill>
        </p:spPr>
        <p:txBody>
          <a:bodyPr wrap="none" rtlCol="0">
            <a:spAutoFit/>
          </a:bodyPr>
          <a:lstStyle/>
          <a:p>
            <a:r>
              <a:rPr lang="en-US" dirty="0" smtClean="0"/>
              <a:t>X</a:t>
            </a:r>
            <a:endParaRPr lang="en-US" dirty="0"/>
          </a:p>
        </p:txBody>
      </p:sp>
      <p:cxnSp>
        <p:nvCxnSpPr>
          <p:cNvPr id="19" name="Straight Connector 18"/>
          <p:cNvCxnSpPr/>
          <p:nvPr/>
        </p:nvCxnSpPr>
        <p:spPr>
          <a:xfrm>
            <a:off x="4959926" y="1447800"/>
            <a:ext cx="3574474" cy="0"/>
          </a:xfrm>
          <a:prstGeom prst="line">
            <a:avLst/>
          </a:prstGeom>
          <a:ln w="22225">
            <a:prstDash val="sysDash"/>
          </a:ln>
        </p:spPr>
        <p:style>
          <a:lnRef idx="1">
            <a:schemeClr val="accent1"/>
          </a:lnRef>
          <a:fillRef idx="0">
            <a:schemeClr val="accent1"/>
          </a:fillRef>
          <a:effectRef idx="0">
            <a:schemeClr val="accent1"/>
          </a:effectRef>
          <a:fontRef idx="minor">
            <a:schemeClr val="tx1"/>
          </a:fontRef>
        </p:style>
      </p:cxnSp>
      <p:sp>
        <p:nvSpPr>
          <p:cNvPr id="21" name="Slide Number Placeholder 9"/>
          <p:cNvSpPr>
            <a:spLocks noGrp="1"/>
          </p:cNvSpPr>
          <p:nvPr>
            <p:ph type="sldNum" sz="quarter" idx="12"/>
          </p:nvPr>
        </p:nvSpPr>
        <p:spPr>
          <a:xfrm>
            <a:off x="7010400" y="6492875"/>
            <a:ext cx="2133600" cy="365125"/>
          </a:xfrm>
        </p:spPr>
        <p:txBody>
          <a:bodyPr/>
          <a:lstStyle/>
          <a:p>
            <a:fld id="{B6F15528-21DE-4FAA-801E-634DDDAF4B2B}" type="slidenum">
              <a:rPr lang="en-US" sz="2000" b="1" smtClean="0"/>
              <a:pPr/>
              <a:t>13</a:t>
            </a:fld>
            <a:endParaRPr lang="en-US" sz="2000" b="1" dirty="0"/>
          </a:p>
        </p:txBody>
      </p:sp>
    </p:spTree>
    <p:extLst>
      <p:ext uri="{BB962C8B-B14F-4D97-AF65-F5344CB8AC3E}">
        <p14:creationId xmlns:p14="http://schemas.microsoft.com/office/powerpoint/2010/main" val="39159235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3505198"/>
            <a:ext cx="4442539" cy="3352801"/>
          </a:xfrm>
          <a:prstGeom prst="rect">
            <a:avLst/>
          </a:prstGeom>
        </p:spPr>
      </p:pic>
      <p:sp>
        <p:nvSpPr>
          <p:cNvPr id="4" name="TextBox 3"/>
          <p:cNvSpPr txBox="1"/>
          <p:nvPr/>
        </p:nvSpPr>
        <p:spPr>
          <a:xfrm>
            <a:off x="0" y="0"/>
            <a:ext cx="9144000" cy="492443"/>
          </a:xfrm>
          <a:prstGeom prst="rect">
            <a:avLst/>
          </a:prstGeom>
          <a:noFill/>
        </p:spPr>
        <p:txBody>
          <a:bodyPr wrap="square" rtlCol="0">
            <a:spAutoFit/>
          </a:bodyPr>
          <a:lstStyle/>
          <a:p>
            <a:r>
              <a:rPr lang="en-US" sz="2600" b="1" dirty="0" smtClean="0">
                <a:solidFill>
                  <a:srgbClr val="00B050"/>
                </a:solidFill>
              </a:rPr>
              <a:t>Results – scan on ZZ_48 board, along </a:t>
            </a:r>
            <a:r>
              <a:rPr lang="en-US" sz="2600" b="1" dirty="0" smtClean="0">
                <a:solidFill>
                  <a:srgbClr val="FF0000"/>
                </a:solidFill>
              </a:rPr>
              <a:t>R</a:t>
            </a:r>
            <a:r>
              <a:rPr lang="en-US" sz="2600" b="1" dirty="0" smtClean="0">
                <a:solidFill>
                  <a:srgbClr val="00B050"/>
                </a:solidFill>
              </a:rPr>
              <a:t> (across zigzag tips)</a:t>
            </a:r>
            <a:endParaRPr lang="en-US" sz="2600" b="1" dirty="0">
              <a:solidFill>
                <a:srgbClr val="00B050"/>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492443"/>
            <a:ext cx="4442539" cy="3012756"/>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60530" y="492443"/>
            <a:ext cx="4442539" cy="3012756"/>
          </a:xfrm>
          <a:prstGeom prst="rect">
            <a:avLst/>
          </a:prstGeom>
        </p:spPr>
      </p:pic>
      <p:sp>
        <p:nvSpPr>
          <p:cNvPr id="8" name="TextBox 7"/>
          <p:cNvSpPr txBox="1"/>
          <p:nvPr/>
        </p:nvSpPr>
        <p:spPr>
          <a:xfrm>
            <a:off x="609600" y="420377"/>
            <a:ext cx="3657600" cy="369332"/>
          </a:xfrm>
          <a:prstGeom prst="rect">
            <a:avLst/>
          </a:prstGeom>
          <a:noFill/>
        </p:spPr>
        <p:txBody>
          <a:bodyPr wrap="square" rtlCol="0">
            <a:spAutoFit/>
          </a:bodyPr>
          <a:lstStyle/>
          <a:p>
            <a:r>
              <a:rPr lang="en-US" dirty="0" smtClean="0">
                <a:solidFill>
                  <a:srgbClr val="FF0000"/>
                </a:solidFill>
              </a:rPr>
              <a:t>Centroid</a:t>
            </a:r>
            <a:r>
              <a:rPr lang="en-US" dirty="0" smtClean="0"/>
              <a:t> (in phi) vs. Y (</a:t>
            </a:r>
            <a:r>
              <a:rPr lang="en-US" dirty="0" smtClean="0">
                <a:solidFill>
                  <a:srgbClr val="FF0000"/>
                </a:solidFill>
              </a:rPr>
              <a:t>X=51 mm</a:t>
            </a:r>
            <a:r>
              <a:rPr lang="en-US" dirty="0" smtClean="0"/>
              <a:t>)</a:t>
            </a:r>
            <a:endParaRPr lang="en-US" dirty="0"/>
          </a:p>
        </p:txBody>
      </p:sp>
      <p:sp>
        <p:nvSpPr>
          <p:cNvPr id="9" name="TextBox 8"/>
          <p:cNvSpPr txBox="1"/>
          <p:nvPr/>
        </p:nvSpPr>
        <p:spPr>
          <a:xfrm>
            <a:off x="4876800" y="457200"/>
            <a:ext cx="3657600" cy="369332"/>
          </a:xfrm>
          <a:prstGeom prst="rect">
            <a:avLst/>
          </a:prstGeom>
          <a:noFill/>
        </p:spPr>
        <p:txBody>
          <a:bodyPr wrap="square" rtlCol="0">
            <a:spAutoFit/>
          </a:bodyPr>
          <a:lstStyle/>
          <a:p>
            <a:r>
              <a:rPr lang="en-US" dirty="0" smtClean="0">
                <a:solidFill>
                  <a:srgbClr val="FF0000"/>
                </a:solidFill>
              </a:rPr>
              <a:t>Cluster size</a:t>
            </a:r>
            <a:r>
              <a:rPr lang="en-US" dirty="0" smtClean="0"/>
              <a:t> vs. Y (</a:t>
            </a:r>
            <a:r>
              <a:rPr lang="en-US" dirty="0" smtClean="0">
                <a:solidFill>
                  <a:srgbClr val="FF0000"/>
                </a:solidFill>
              </a:rPr>
              <a:t>X=51 mm</a:t>
            </a:r>
            <a:r>
              <a:rPr lang="en-US" dirty="0" smtClean="0"/>
              <a:t>)</a:t>
            </a:r>
            <a:endParaRPr lang="en-US" dirty="0"/>
          </a:p>
        </p:txBody>
      </p:sp>
      <p:cxnSp>
        <p:nvCxnSpPr>
          <p:cNvPr id="11" name="Straight Connector 10"/>
          <p:cNvCxnSpPr/>
          <p:nvPr/>
        </p:nvCxnSpPr>
        <p:spPr>
          <a:xfrm>
            <a:off x="896112" y="762000"/>
            <a:ext cx="0" cy="5114184"/>
          </a:xfrm>
          <a:prstGeom prst="line">
            <a:avLst/>
          </a:prstGeom>
          <a:ln w="12700">
            <a:solidFill>
              <a:srgbClr val="000099"/>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3867912" y="762000"/>
            <a:ext cx="0" cy="5114184"/>
          </a:xfrm>
          <a:prstGeom prst="line">
            <a:avLst/>
          </a:prstGeom>
          <a:ln w="12700">
            <a:solidFill>
              <a:srgbClr val="000099"/>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4959926" y="1447800"/>
            <a:ext cx="3574474" cy="0"/>
          </a:xfrm>
          <a:prstGeom prst="line">
            <a:avLst/>
          </a:prstGeom>
          <a:ln w="22225">
            <a:prstDash val="sysDash"/>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4606898" y="5983069"/>
            <a:ext cx="4537102" cy="923330"/>
          </a:xfrm>
          <a:prstGeom prst="rect">
            <a:avLst/>
          </a:prstGeom>
          <a:noFill/>
        </p:spPr>
        <p:txBody>
          <a:bodyPr wrap="square" rtlCol="0">
            <a:spAutoFit/>
          </a:bodyPr>
          <a:lstStyle/>
          <a:p>
            <a:r>
              <a:rPr lang="en-US" dirty="0" smtClean="0">
                <a:solidFill>
                  <a:srgbClr val="FF0000"/>
                </a:solidFill>
              </a:rPr>
              <a:t>Ratio of copper area in the 8mm*0.05mm region.</a:t>
            </a:r>
          </a:p>
          <a:p>
            <a:r>
              <a:rPr lang="en-US" dirty="0" smtClean="0">
                <a:solidFill>
                  <a:srgbClr val="FF0000"/>
                </a:solidFill>
              </a:rPr>
              <a:t>(measured with FAB 3000 software.)</a:t>
            </a:r>
            <a:endParaRPr lang="en-US" dirty="0">
              <a:solidFill>
                <a:srgbClr val="FF0000"/>
              </a:solidFill>
            </a:endParaRPr>
          </a:p>
        </p:txBody>
      </p:sp>
      <p:cxnSp>
        <p:nvCxnSpPr>
          <p:cNvPr id="22" name="Straight Arrow Connector 21"/>
          <p:cNvCxnSpPr/>
          <p:nvPr/>
        </p:nvCxnSpPr>
        <p:spPr>
          <a:xfrm flipH="1" flipV="1">
            <a:off x="4191000" y="6144253"/>
            <a:ext cx="415898" cy="161981"/>
          </a:xfrm>
          <a:prstGeom prst="straightConnector1">
            <a:avLst/>
          </a:prstGeom>
          <a:ln w="317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Slide Number Placeholder 9"/>
          <p:cNvSpPr>
            <a:spLocks noGrp="1"/>
          </p:cNvSpPr>
          <p:nvPr>
            <p:ph type="sldNum" sz="quarter" idx="12"/>
          </p:nvPr>
        </p:nvSpPr>
        <p:spPr>
          <a:xfrm>
            <a:off x="7010400" y="6492875"/>
            <a:ext cx="2133600" cy="365125"/>
          </a:xfrm>
        </p:spPr>
        <p:txBody>
          <a:bodyPr/>
          <a:lstStyle/>
          <a:p>
            <a:fld id="{B6F15528-21DE-4FAA-801E-634DDDAF4B2B}" type="slidenum">
              <a:rPr lang="en-US" sz="2000" b="1" smtClean="0"/>
              <a:pPr/>
              <a:t>14</a:t>
            </a:fld>
            <a:endParaRPr lang="en-US" sz="2000" b="1" dirty="0"/>
          </a:p>
        </p:txBody>
      </p:sp>
    </p:spTree>
    <p:extLst>
      <p:ext uri="{BB962C8B-B14F-4D97-AF65-F5344CB8AC3E}">
        <p14:creationId xmlns:p14="http://schemas.microsoft.com/office/powerpoint/2010/main" val="15152250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492443"/>
          </a:xfrm>
          <a:prstGeom prst="rect">
            <a:avLst/>
          </a:prstGeom>
          <a:noFill/>
        </p:spPr>
        <p:txBody>
          <a:bodyPr wrap="square" rtlCol="0">
            <a:spAutoFit/>
          </a:bodyPr>
          <a:lstStyle/>
          <a:p>
            <a:r>
              <a:rPr lang="en-US" sz="2600" b="1" dirty="0" smtClean="0">
                <a:solidFill>
                  <a:srgbClr val="00B050"/>
                </a:solidFill>
              </a:rPr>
              <a:t>Results – </a:t>
            </a:r>
            <a:r>
              <a:rPr lang="en-US" sz="2600" b="1" dirty="0" smtClean="0">
                <a:solidFill>
                  <a:srgbClr val="FF0000"/>
                </a:solidFill>
              </a:rPr>
              <a:t>HV scan with Fe-55 on ZZ_48 board</a:t>
            </a:r>
            <a:r>
              <a:rPr lang="en-US" sz="2600" b="1" dirty="0" smtClean="0">
                <a:solidFill>
                  <a:srgbClr val="00B050"/>
                </a:solidFill>
              </a:rPr>
              <a:t>, at X=51, Y=55.2</a:t>
            </a:r>
            <a:endParaRPr lang="en-US" sz="2600" b="1" dirty="0">
              <a:solidFill>
                <a:srgbClr val="00B050"/>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492443"/>
            <a:ext cx="4442538" cy="3012756"/>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0530" y="492443"/>
            <a:ext cx="4442538" cy="3012756"/>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60531" y="3560977"/>
            <a:ext cx="4442538" cy="3227391"/>
          </a:xfrm>
          <a:prstGeom prst="rect">
            <a:avLst/>
          </a:prstGeom>
        </p:spPr>
      </p:pic>
      <p:sp>
        <p:nvSpPr>
          <p:cNvPr id="8" name="TextBox 7"/>
          <p:cNvSpPr txBox="1"/>
          <p:nvPr/>
        </p:nvSpPr>
        <p:spPr>
          <a:xfrm>
            <a:off x="609600" y="420377"/>
            <a:ext cx="3657600" cy="369332"/>
          </a:xfrm>
          <a:prstGeom prst="rect">
            <a:avLst/>
          </a:prstGeom>
          <a:noFill/>
        </p:spPr>
        <p:txBody>
          <a:bodyPr wrap="square" rtlCol="0">
            <a:spAutoFit/>
          </a:bodyPr>
          <a:lstStyle/>
          <a:p>
            <a:r>
              <a:rPr lang="en-US" dirty="0" smtClean="0">
                <a:solidFill>
                  <a:srgbClr val="FF0000"/>
                </a:solidFill>
              </a:rPr>
              <a:t>Centroid</a:t>
            </a:r>
            <a:r>
              <a:rPr lang="en-US" dirty="0" smtClean="0"/>
              <a:t> </a:t>
            </a:r>
            <a:endParaRPr lang="en-US" dirty="0"/>
          </a:p>
        </p:txBody>
      </p:sp>
      <p:sp>
        <p:nvSpPr>
          <p:cNvPr id="9" name="TextBox 8"/>
          <p:cNvSpPr txBox="1"/>
          <p:nvPr/>
        </p:nvSpPr>
        <p:spPr>
          <a:xfrm>
            <a:off x="4876800" y="457200"/>
            <a:ext cx="3657600" cy="369332"/>
          </a:xfrm>
          <a:prstGeom prst="rect">
            <a:avLst/>
          </a:prstGeom>
          <a:noFill/>
        </p:spPr>
        <p:txBody>
          <a:bodyPr wrap="square" rtlCol="0">
            <a:spAutoFit/>
          </a:bodyPr>
          <a:lstStyle/>
          <a:p>
            <a:r>
              <a:rPr lang="en-US" dirty="0" smtClean="0">
                <a:solidFill>
                  <a:srgbClr val="FF0000"/>
                </a:solidFill>
              </a:rPr>
              <a:t>Cluster size (mean)</a:t>
            </a:r>
            <a:endParaRPr lang="en-US" dirty="0"/>
          </a:p>
        </p:txBody>
      </p:sp>
      <p:sp>
        <p:nvSpPr>
          <p:cNvPr id="10" name="TextBox 9"/>
          <p:cNvSpPr txBox="1"/>
          <p:nvPr/>
        </p:nvSpPr>
        <p:spPr>
          <a:xfrm>
            <a:off x="4876800" y="3516868"/>
            <a:ext cx="3657600" cy="369332"/>
          </a:xfrm>
          <a:prstGeom prst="rect">
            <a:avLst/>
          </a:prstGeom>
          <a:noFill/>
        </p:spPr>
        <p:txBody>
          <a:bodyPr wrap="square" rtlCol="0">
            <a:spAutoFit/>
          </a:bodyPr>
          <a:lstStyle/>
          <a:p>
            <a:r>
              <a:rPr lang="en-US" dirty="0" smtClean="0">
                <a:solidFill>
                  <a:srgbClr val="FF0000"/>
                </a:solidFill>
              </a:rPr>
              <a:t>Cluster charge</a:t>
            </a:r>
            <a:endParaRPr lang="en-US" dirty="0"/>
          </a:p>
        </p:txBody>
      </p:sp>
      <p:sp>
        <p:nvSpPr>
          <p:cNvPr id="11" name="TextBox 10"/>
          <p:cNvSpPr txBox="1"/>
          <p:nvPr/>
        </p:nvSpPr>
        <p:spPr>
          <a:xfrm>
            <a:off x="228600" y="4082533"/>
            <a:ext cx="3886200" cy="2308324"/>
          </a:xfrm>
          <a:prstGeom prst="rect">
            <a:avLst/>
          </a:prstGeom>
          <a:noFill/>
        </p:spPr>
        <p:txBody>
          <a:bodyPr wrap="square" rtlCol="0">
            <a:spAutoFit/>
          </a:bodyPr>
          <a:lstStyle/>
          <a:p>
            <a:pPr marL="285750" indent="-285750">
              <a:buFont typeface="Arial" pitchFamily="34" charset="0"/>
              <a:buChar char="•"/>
            </a:pPr>
            <a:r>
              <a:rPr lang="en-US" dirty="0" smtClean="0"/>
              <a:t>Position scans on the </a:t>
            </a:r>
            <a:r>
              <a:rPr lang="en-US" dirty="0" err="1" smtClean="0"/>
              <a:t>zz</a:t>
            </a:r>
            <a:r>
              <a:rPr lang="en-US" dirty="0" smtClean="0"/>
              <a:t> boards were done at HV=3380V (I should have mentioned it earlier).</a:t>
            </a:r>
          </a:p>
          <a:p>
            <a:pPr marL="285750" indent="-285750">
              <a:buFont typeface="Arial" pitchFamily="34" charset="0"/>
              <a:buChar char="•"/>
            </a:pPr>
            <a:endParaRPr lang="en-US" dirty="0"/>
          </a:p>
          <a:p>
            <a:pPr marL="285750" indent="-285750">
              <a:buFont typeface="Arial" pitchFamily="34" charset="0"/>
              <a:buChar char="•"/>
            </a:pPr>
            <a:r>
              <a:rPr lang="en-US" dirty="0" smtClean="0"/>
              <a:t>Here in the HV scan, </a:t>
            </a:r>
            <a:r>
              <a:rPr lang="en-US" smtClean="0"/>
              <a:t>with an Fe-55 </a:t>
            </a:r>
            <a:r>
              <a:rPr lang="en-US" dirty="0" smtClean="0"/>
              <a:t>source putting roughly at the middle of the detector, centroid mean tends to be flat after 3350 V.</a:t>
            </a:r>
            <a:endParaRPr lang="en-US" dirty="0"/>
          </a:p>
        </p:txBody>
      </p:sp>
      <p:sp>
        <p:nvSpPr>
          <p:cNvPr id="12" name="Slide Number Placeholder 9"/>
          <p:cNvSpPr>
            <a:spLocks noGrp="1"/>
          </p:cNvSpPr>
          <p:nvPr>
            <p:ph type="sldNum" sz="quarter" idx="12"/>
          </p:nvPr>
        </p:nvSpPr>
        <p:spPr>
          <a:xfrm>
            <a:off x="7010400" y="6492875"/>
            <a:ext cx="2133600" cy="365125"/>
          </a:xfrm>
        </p:spPr>
        <p:txBody>
          <a:bodyPr/>
          <a:lstStyle/>
          <a:p>
            <a:fld id="{B6F15528-21DE-4FAA-801E-634DDDAF4B2B}" type="slidenum">
              <a:rPr lang="en-US" sz="2000" b="1" smtClean="0"/>
              <a:pPr/>
              <a:t>15</a:t>
            </a:fld>
            <a:endParaRPr lang="en-US" sz="2000" b="1" dirty="0"/>
          </a:p>
        </p:txBody>
      </p:sp>
    </p:spTree>
    <p:extLst>
      <p:ext uri="{BB962C8B-B14F-4D97-AF65-F5344CB8AC3E}">
        <p14:creationId xmlns:p14="http://schemas.microsoft.com/office/powerpoint/2010/main" val="34991790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492443"/>
          </a:xfrm>
          <a:prstGeom prst="rect">
            <a:avLst/>
          </a:prstGeom>
          <a:noFill/>
        </p:spPr>
        <p:txBody>
          <a:bodyPr wrap="square" rtlCol="0">
            <a:spAutoFit/>
          </a:bodyPr>
          <a:lstStyle/>
          <a:p>
            <a:r>
              <a:rPr lang="en-US" sz="2600" b="1" dirty="0" smtClean="0">
                <a:solidFill>
                  <a:srgbClr val="00B050"/>
                </a:solidFill>
              </a:rPr>
              <a:t>Summary of the ZZ scans</a:t>
            </a:r>
            <a:endParaRPr lang="en-US" sz="2600" b="1" dirty="0">
              <a:solidFill>
                <a:srgbClr val="00B050"/>
              </a:solidFill>
            </a:endParaRPr>
          </a:p>
        </p:txBody>
      </p:sp>
      <p:sp>
        <p:nvSpPr>
          <p:cNvPr id="5" name="TextBox 4"/>
          <p:cNvSpPr txBox="1"/>
          <p:nvPr/>
        </p:nvSpPr>
        <p:spPr>
          <a:xfrm>
            <a:off x="0" y="762000"/>
            <a:ext cx="9144000" cy="3139321"/>
          </a:xfrm>
          <a:prstGeom prst="rect">
            <a:avLst/>
          </a:prstGeom>
          <a:noFill/>
        </p:spPr>
        <p:txBody>
          <a:bodyPr wrap="square" rtlCol="0">
            <a:spAutoFit/>
          </a:bodyPr>
          <a:lstStyle/>
          <a:p>
            <a:pPr marL="285750" indent="-285750">
              <a:buFont typeface="Arial" pitchFamily="34" charset="0"/>
              <a:buChar char="•"/>
            </a:pPr>
            <a:r>
              <a:rPr lang="en-US" dirty="0" smtClean="0"/>
              <a:t>Cluster size (or strip multiplicity)  is &lt; 3 for most of the events (from the observation during data taking, cluster size &gt; 3 events are only from cosmic ray signals). </a:t>
            </a:r>
          </a:p>
          <a:p>
            <a:pPr marL="285750" indent="-285750">
              <a:buFont typeface="Arial" pitchFamily="34" charset="0"/>
              <a:buChar char="•"/>
            </a:pPr>
            <a:endParaRPr lang="en-US" dirty="0" smtClean="0"/>
          </a:p>
          <a:p>
            <a:pPr marL="285750" indent="-285750">
              <a:buFont typeface="Arial" pitchFamily="34" charset="0"/>
              <a:buChar char="•"/>
            </a:pPr>
            <a:r>
              <a:rPr lang="en-US" dirty="0" smtClean="0"/>
              <a:t>For the ZZ30 and ZZ48 boards, nonlinear response is seen again. It is confirmed that a linear region is between two strips from tip to tip, and beyond that region response is nonlinear. Nonlinear response along strips is small, and it can be partly explained by the copper occupancy ratio fluctuation. </a:t>
            </a:r>
          </a:p>
          <a:p>
            <a:pPr marL="285750" indent="-285750">
              <a:buFont typeface="Arial" pitchFamily="34" charset="0"/>
              <a:buChar char="•"/>
            </a:pPr>
            <a:endParaRPr lang="en-US" dirty="0"/>
          </a:p>
          <a:p>
            <a:pPr marL="285750" indent="-285750">
              <a:buFont typeface="Arial" pitchFamily="34" charset="0"/>
              <a:buChar char="•"/>
            </a:pPr>
            <a:r>
              <a:rPr lang="en-US" dirty="0" smtClean="0"/>
              <a:t>For the ZZ48 board, if count only cluster size = 2 </a:t>
            </a:r>
            <a:r>
              <a:rPr lang="en-US" dirty="0" err="1" smtClean="0"/>
              <a:t>evts</a:t>
            </a:r>
            <a:r>
              <a:rPr lang="en-US" dirty="0" smtClean="0"/>
              <a:t>, spatial resolution is estimated to be about (120±10) </a:t>
            </a:r>
            <a:r>
              <a:rPr lang="en-US" dirty="0" err="1"/>
              <a:t>μ</a:t>
            </a:r>
            <a:r>
              <a:rPr lang="en-US" dirty="0" err="1" smtClean="0"/>
              <a:t>rad</a:t>
            </a:r>
            <a:r>
              <a:rPr lang="en-US" dirty="0" smtClean="0"/>
              <a:t> in the entire linear region (by subtracting in quadrature the </a:t>
            </a:r>
            <a:r>
              <a:rPr lang="en-US" dirty="0" err="1" smtClean="0"/>
              <a:t>rms</a:t>
            </a:r>
            <a:r>
              <a:rPr lang="en-US" dirty="0" smtClean="0"/>
              <a:t> of 50um (estimate) due to the collimator).</a:t>
            </a:r>
            <a:endParaRPr lang="en-US" dirty="0"/>
          </a:p>
        </p:txBody>
      </p:sp>
      <p:sp>
        <p:nvSpPr>
          <p:cNvPr id="6" name="Slide Number Placeholder 9"/>
          <p:cNvSpPr>
            <a:spLocks noGrp="1"/>
          </p:cNvSpPr>
          <p:nvPr>
            <p:ph type="sldNum" sz="quarter" idx="12"/>
          </p:nvPr>
        </p:nvSpPr>
        <p:spPr>
          <a:xfrm>
            <a:off x="7010400" y="6492875"/>
            <a:ext cx="2133600" cy="365125"/>
          </a:xfrm>
        </p:spPr>
        <p:txBody>
          <a:bodyPr/>
          <a:lstStyle/>
          <a:p>
            <a:fld id="{B6F15528-21DE-4FAA-801E-634DDDAF4B2B}" type="slidenum">
              <a:rPr lang="en-US" sz="2000" b="1" smtClean="0"/>
              <a:pPr/>
              <a:t>16</a:t>
            </a:fld>
            <a:endParaRPr lang="en-US" sz="2000" b="1" dirty="0"/>
          </a:p>
        </p:txBody>
      </p:sp>
    </p:spTree>
    <p:extLst>
      <p:ext uri="{BB962C8B-B14F-4D97-AF65-F5344CB8AC3E}">
        <p14:creationId xmlns:p14="http://schemas.microsoft.com/office/powerpoint/2010/main" val="33725771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Backup slides following</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6424243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492443"/>
          </a:xfrm>
          <a:prstGeom prst="rect">
            <a:avLst/>
          </a:prstGeom>
          <a:noFill/>
        </p:spPr>
        <p:txBody>
          <a:bodyPr wrap="square" rtlCol="0">
            <a:spAutoFit/>
          </a:bodyPr>
          <a:lstStyle/>
          <a:p>
            <a:r>
              <a:rPr lang="en-US" sz="2600" b="1" dirty="0" smtClean="0">
                <a:solidFill>
                  <a:srgbClr val="00B050"/>
                </a:solidFill>
              </a:rPr>
              <a:t>Results – scan on ZZ_30 board, along phi (across strips)</a:t>
            </a:r>
            <a:endParaRPr lang="en-US" sz="2600" b="1" dirty="0">
              <a:solidFill>
                <a:srgbClr val="00B050"/>
              </a:solidFill>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1000" y="492444"/>
            <a:ext cx="4572000" cy="1800909"/>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7" y="2246532"/>
            <a:ext cx="8617528" cy="2177934"/>
          </a:xfrm>
          <a:prstGeom prst="rect">
            <a:avLst/>
          </a:prstGeom>
        </p:spPr>
      </p:pic>
      <p:sp>
        <p:nvSpPr>
          <p:cNvPr id="7" name="TextBox 6"/>
          <p:cNvSpPr txBox="1"/>
          <p:nvPr/>
        </p:nvSpPr>
        <p:spPr>
          <a:xfrm>
            <a:off x="2743200" y="738848"/>
            <a:ext cx="1074333" cy="369332"/>
          </a:xfrm>
          <a:prstGeom prst="rect">
            <a:avLst/>
          </a:prstGeom>
          <a:noFill/>
        </p:spPr>
        <p:txBody>
          <a:bodyPr wrap="none" rtlCol="0">
            <a:spAutoFit/>
          </a:bodyPr>
          <a:lstStyle/>
          <a:p>
            <a:r>
              <a:rPr lang="en-US" dirty="0" smtClean="0"/>
              <a:t>Run 1309</a:t>
            </a:r>
            <a:endParaRPr lang="en-US" dirty="0"/>
          </a:p>
        </p:txBody>
      </p:sp>
      <p:sp>
        <p:nvSpPr>
          <p:cNvPr id="8" name="TextBox 7"/>
          <p:cNvSpPr txBox="1"/>
          <p:nvPr/>
        </p:nvSpPr>
        <p:spPr>
          <a:xfrm>
            <a:off x="5026862" y="2864844"/>
            <a:ext cx="1074333" cy="369332"/>
          </a:xfrm>
          <a:prstGeom prst="rect">
            <a:avLst/>
          </a:prstGeom>
          <a:noFill/>
        </p:spPr>
        <p:txBody>
          <a:bodyPr wrap="none" rtlCol="0">
            <a:spAutoFit/>
          </a:bodyPr>
          <a:lstStyle/>
          <a:p>
            <a:r>
              <a:rPr lang="en-US" b="1" dirty="0" smtClean="0"/>
              <a:t>Run 1322</a:t>
            </a:r>
            <a:endParaRPr lang="en-US" b="1" dirty="0"/>
          </a:p>
        </p:txBody>
      </p:sp>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67400" y="485518"/>
            <a:ext cx="2209800" cy="1807836"/>
          </a:xfrm>
          <a:prstGeom prst="rect">
            <a:avLst/>
          </a:prstGeom>
        </p:spPr>
      </p:pic>
      <p:sp>
        <p:nvSpPr>
          <p:cNvPr id="10" name="TextBox 9"/>
          <p:cNvSpPr txBox="1"/>
          <p:nvPr/>
        </p:nvSpPr>
        <p:spPr>
          <a:xfrm>
            <a:off x="6858000" y="1143000"/>
            <a:ext cx="1074333" cy="369332"/>
          </a:xfrm>
          <a:prstGeom prst="rect">
            <a:avLst/>
          </a:prstGeom>
          <a:noFill/>
        </p:spPr>
        <p:txBody>
          <a:bodyPr wrap="none" rtlCol="0">
            <a:spAutoFit/>
          </a:bodyPr>
          <a:lstStyle/>
          <a:p>
            <a:r>
              <a:rPr lang="en-US" dirty="0" smtClean="0"/>
              <a:t>Run 1335</a:t>
            </a:r>
            <a:endParaRPr lang="en-US" dirty="0"/>
          </a:p>
        </p:txBody>
      </p:sp>
      <p:sp>
        <p:nvSpPr>
          <p:cNvPr id="11" name="TextBox 10"/>
          <p:cNvSpPr txBox="1"/>
          <p:nvPr/>
        </p:nvSpPr>
        <p:spPr>
          <a:xfrm>
            <a:off x="2057400" y="1535668"/>
            <a:ext cx="1760418" cy="369332"/>
          </a:xfrm>
          <a:prstGeom prst="rect">
            <a:avLst/>
          </a:prstGeom>
          <a:noFill/>
        </p:spPr>
        <p:txBody>
          <a:bodyPr wrap="none" rtlCol="0">
            <a:spAutoFit/>
          </a:bodyPr>
          <a:lstStyle/>
          <a:p>
            <a:r>
              <a:rPr lang="en-US" dirty="0" smtClean="0"/>
              <a:t>Strip number 14 </a:t>
            </a:r>
            <a:endParaRPr lang="en-US" dirty="0"/>
          </a:p>
        </p:txBody>
      </p:sp>
      <p:sp>
        <p:nvSpPr>
          <p:cNvPr id="12" name="TextBox 11"/>
          <p:cNvSpPr txBox="1"/>
          <p:nvPr/>
        </p:nvSpPr>
        <p:spPr>
          <a:xfrm>
            <a:off x="1018024" y="3212068"/>
            <a:ext cx="1760418" cy="369332"/>
          </a:xfrm>
          <a:prstGeom prst="rect">
            <a:avLst/>
          </a:prstGeom>
          <a:noFill/>
        </p:spPr>
        <p:txBody>
          <a:bodyPr wrap="none" rtlCol="0">
            <a:spAutoFit/>
          </a:bodyPr>
          <a:lstStyle/>
          <a:p>
            <a:r>
              <a:rPr lang="en-US" dirty="0" smtClean="0"/>
              <a:t>Strip number 14 </a:t>
            </a:r>
            <a:endParaRPr lang="en-US" dirty="0"/>
          </a:p>
        </p:txBody>
      </p:sp>
      <p:sp>
        <p:nvSpPr>
          <p:cNvPr id="13" name="TextBox 12"/>
          <p:cNvSpPr txBox="1"/>
          <p:nvPr/>
        </p:nvSpPr>
        <p:spPr>
          <a:xfrm>
            <a:off x="5791200" y="3212068"/>
            <a:ext cx="1760418" cy="369332"/>
          </a:xfrm>
          <a:prstGeom prst="rect">
            <a:avLst/>
          </a:prstGeom>
          <a:noFill/>
        </p:spPr>
        <p:txBody>
          <a:bodyPr wrap="none" rtlCol="0">
            <a:spAutoFit/>
          </a:bodyPr>
          <a:lstStyle/>
          <a:p>
            <a:r>
              <a:rPr lang="en-US" dirty="0" smtClean="0"/>
              <a:t>Strip number 15 </a:t>
            </a:r>
            <a:endParaRPr lang="en-US" dirty="0"/>
          </a:p>
        </p:txBody>
      </p:sp>
      <p:sp>
        <p:nvSpPr>
          <p:cNvPr id="14" name="TextBox 13"/>
          <p:cNvSpPr txBox="1"/>
          <p:nvPr/>
        </p:nvSpPr>
        <p:spPr>
          <a:xfrm>
            <a:off x="6850183" y="1600200"/>
            <a:ext cx="1760418" cy="369332"/>
          </a:xfrm>
          <a:prstGeom prst="rect">
            <a:avLst/>
          </a:prstGeom>
          <a:noFill/>
        </p:spPr>
        <p:txBody>
          <a:bodyPr wrap="none" rtlCol="0">
            <a:spAutoFit/>
          </a:bodyPr>
          <a:lstStyle/>
          <a:p>
            <a:r>
              <a:rPr lang="en-US" dirty="0" smtClean="0"/>
              <a:t>Strip number 15 </a:t>
            </a:r>
            <a:endParaRPr lang="en-US" dirty="0"/>
          </a:p>
        </p:txBody>
      </p:sp>
      <p:sp>
        <p:nvSpPr>
          <p:cNvPr id="15" name="TextBox 14"/>
          <p:cNvSpPr txBox="1"/>
          <p:nvPr/>
        </p:nvSpPr>
        <p:spPr>
          <a:xfrm>
            <a:off x="-6928" y="6211669"/>
            <a:ext cx="9150927" cy="646331"/>
          </a:xfrm>
          <a:prstGeom prst="rect">
            <a:avLst/>
          </a:prstGeom>
          <a:noFill/>
        </p:spPr>
        <p:txBody>
          <a:bodyPr wrap="square" rtlCol="0">
            <a:spAutoFit/>
          </a:bodyPr>
          <a:lstStyle/>
          <a:p>
            <a:pPr marL="285750" indent="-285750">
              <a:buFont typeface="Arial" pitchFamily="34" charset="0"/>
              <a:buChar char="•"/>
            </a:pPr>
            <a:r>
              <a:rPr lang="en-US" dirty="0" smtClean="0"/>
              <a:t>There are two peaks in the centroid distribution when X ray is !! The left peak comes from events whose charge on left strip is bigger than on right strip, similar as to the right peak!</a:t>
            </a:r>
            <a:endParaRPr lang="en-US" dirty="0"/>
          </a:p>
        </p:txBody>
      </p:sp>
      <p:pic>
        <p:nvPicPr>
          <p:cNvPr id="17" name="Picture 1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 y="4227731"/>
            <a:ext cx="8610601" cy="1983937"/>
          </a:xfrm>
          <a:prstGeom prst="rect">
            <a:avLst/>
          </a:prstGeom>
        </p:spPr>
      </p:pic>
      <p:sp>
        <p:nvSpPr>
          <p:cNvPr id="18" name="TextBox 17"/>
          <p:cNvSpPr txBox="1"/>
          <p:nvPr/>
        </p:nvSpPr>
        <p:spPr>
          <a:xfrm>
            <a:off x="5105400" y="4424466"/>
            <a:ext cx="1866900" cy="369332"/>
          </a:xfrm>
          <a:prstGeom prst="rect">
            <a:avLst/>
          </a:prstGeom>
          <a:noFill/>
        </p:spPr>
        <p:txBody>
          <a:bodyPr wrap="square" rtlCol="0">
            <a:spAutoFit/>
          </a:bodyPr>
          <a:lstStyle/>
          <a:p>
            <a:r>
              <a:rPr lang="en-US" b="1" dirty="0" smtClean="0"/>
              <a:t>Cluster Size = 2</a:t>
            </a:r>
            <a:endParaRPr lang="en-US" b="1" dirty="0"/>
          </a:p>
        </p:txBody>
      </p:sp>
      <p:sp>
        <p:nvSpPr>
          <p:cNvPr id="19" name="TextBox 18"/>
          <p:cNvSpPr txBox="1"/>
          <p:nvPr/>
        </p:nvSpPr>
        <p:spPr>
          <a:xfrm>
            <a:off x="1295400" y="5105400"/>
            <a:ext cx="1752600" cy="646331"/>
          </a:xfrm>
          <a:prstGeom prst="rect">
            <a:avLst/>
          </a:prstGeom>
          <a:noFill/>
        </p:spPr>
        <p:txBody>
          <a:bodyPr wrap="square" rtlCol="0">
            <a:spAutoFit/>
          </a:bodyPr>
          <a:lstStyle/>
          <a:p>
            <a:r>
              <a:rPr lang="en-US" dirty="0" smtClean="0">
                <a:solidFill>
                  <a:srgbClr val="000099"/>
                </a:solidFill>
              </a:rPr>
              <a:t>Bigger charge on left strip</a:t>
            </a:r>
            <a:endParaRPr lang="en-US" dirty="0">
              <a:solidFill>
                <a:srgbClr val="000099"/>
              </a:solidFill>
            </a:endParaRPr>
          </a:p>
        </p:txBody>
      </p:sp>
      <p:sp>
        <p:nvSpPr>
          <p:cNvPr id="20" name="TextBox 19"/>
          <p:cNvSpPr txBox="1"/>
          <p:nvPr/>
        </p:nvSpPr>
        <p:spPr>
          <a:xfrm>
            <a:off x="5181600" y="5498068"/>
            <a:ext cx="2819400" cy="369332"/>
          </a:xfrm>
          <a:prstGeom prst="rect">
            <a:avLst/>
          </a:prstGeom>
          <a:noFill/>
        </p:spPr>
        <p:txBody>
          <a:bodyPr wrap="square" rtlCol="0">
            <a:spAutoFit/>
          </a:bodyPr>
          <a:lstStyle/>
          <a:p>
            <a:r>
              <a:rPr lang="en-US" dirty="0" smtClean="0">
                <a:solidFill>
                  <a:srgbClr val="FF0000"/>
                </a:solidFill>
              </a:rPr>
              <a:t>Bigger charge on right strip</a:t>
            </a:r>
            <a:endParaRPr lang="en-US" dirty="0">
              <a:solidFill>
                <a:srgbClr val="FF0000"/>
              </a:solidFill>
            </a:endParaRPr>
          </a:p>
        </p:txBody>
      </p:sp>
      <p:sp>
        <p:nvSpPr>
          <p:cNvPr id="21" name="TextBox 20"/>
          <p:cNvSpPr txBox="1"/>
          <p:nvPr/>
        </p:nvSpPr>
        <p:spPr>
          <a:xfrm>
            <a:off x="7730392" y="0"/>
            <a:ext cx="1413607" cy="430887"/>
          </a:xfrm>
          <a:prstGeom prst="rect">
            <a:avLst/>
          </a:prstGeom>
          <a:noFill/>
        </p:spPr>
        <p:txBody>
          <a:bodyPr wrap="square" rtlCol="0">
            <a:spAutoFit/>
          </a:bodyPr>
          <a:lstStyle/>
          <a:p>
            <a:pPr algn="r"/>
            <a:r>
              <a:rPr lang="en-US" sz="2200" b="1" dirty="0" smtClean="0">
                <a:solidFill>
                  <a:srgbClr val="FF0000"/>
                </a:solidFill>
              </a:rPr>
              <a:t>Centroid</a:t>
            </a:r>
            <a:endParaRPr lang="en-US" sz="2200" b="1" dirty="0">
              <a:solidFill>
                <a:srgbClr val="FF0000"/>
              </a:solidFill>
            </a:endParaRPr>
          </a:p>
        </p:txBody>
      </p:sp>
      <p:sp>
        <p:nvSpPr>
          <p:cNvPr id="22" name="TextBox 21"/>
          <p:cNvSpPr txBox="1"/>
          <p:nvPr/>
        </p:nvSpPr>
        <p:spPr>
          <a:xfrm>
            <a:off x="5330233" y="4719167"/>
            <a:ext cx="1074333" cy="369332"/>
          </a:xfrm>
          <a:prstGeom prst="rect">
            <a:avLst/>
          </a:prstGeom>
          <a:noFill/>
        </p:spPr>
        <p:txBody>
          <a:bodyPr wrap="none" rtlCol="0">
            <a:spAutoFit/>
          </a:bodyPr>
          <a:lstStyle/>
          <a:p>
            <a:r>
              <a:rPr lang="en-US" b="1" dirty="0" smtClean="0"/>
              <a:t>Run 1322</a:t>
            </a:r>
            <a:endParaRPr lang="en-US" b="1" dirty="0"/>
          </a:p>
        </p:txBody>
      </p:sp>
      <p:sp>
        <p:nvSpPr>
          <p:cNvPr id="23" name="TextBox 22"/>
          <p:cNvSpPr txBox="1"/>
          <p:nvPr/>
        </p:nvSpPr>
        <p:spPr>
          <a:xfrm>
            <a:off x="4953000" y="2590800"/>
            <a:ext cx="1866900" cy="369332"/>
          </a:xfrm>
          <a:prstGeom prst="rect">
            <a:avLst/>
          </a:prstGeom>
          <a:noFill/>
        </p:spPr>
        <p:txBody>
          <a:bodyPr wrap="square" rtlCol="0">
            <a:spAutoFit/>
          </a:bodyPr>
          <a:lstStyle/>
          <a:p>
            <a:r>
              <a:rPr lang="en-US" b="1" dirty="0" smtClean="0"/>
              <a:t>Cluster Size </a:t>
            </a:r>
            <a:r>
              <a:rPr lang="en-US" b="1" dirty="0" smtClean="0"/>
              <a:t>&gt;= 1</a:t>
            </a:r>
            <a:endParaRPr lang="en-US" b="1" dirty="0"/>
          </a:p>
        </p:txBody>
      </p:sp>
      <p:sp>
        <p:nvSpPr>
          <p:cNvPr id="24" name="Slide Number Placeholder 9"/>
          <p:cNvSpPr>
            <a:spLocks noGrp="1"/>
          </p:cNvSpPr>
          <p:nvPr>
            <p:ph type="sldNum" sz="quarter" idx="12"/>
          </p:nvPr>
        </p:nvSpPr>
        <p:spPr>
          <a:xfrm>
            <a:off x="7010400" y="6492875"/>
            <a:ext cx="2133600" cy="365125"/>
          </a:xfrm>
        </p:spPr>
        <p:txBody>
          <a:bodyPr/>
          <a:lstStyle/>
          <a:p>
            <a:fld id="{B6F15528-21DE-4FAA-801E-634DDDAF4B2B}" type="slidenum">
              <a:rPr lang="en-US" sz="2000" b="1" smtClean="0"/>
              <a:pPr/>
              <a:t>18</a:t>
            </a:fld>
            <a:endParaRPr lang="en-US" sz="2000" b="1" dirty="0"/>
          </a:p>
        </p:txBody>
      </p:sp>
      <p:sp>
        <p:nvSpPr>
          <p:cNvPr id="2" name="TextBox 1"/>
          <p:cNvSpPr txBox="1"/>
          <p:nvPr/>
        </p:nvSpPr>
        <p:spPr>
          <a:xfrm>
            <a:off x="7932334" y="3810000"/>
            <a:ext cx="1211666" cy="1477328"/>
          </a:xfrm>
          <a:prstGeom prst="rect">
            <a:avLst/>
          </a:prstGeom>
          <a:noFill/>
          <a:ln>
            <a:solidFill>
              <a:schemeClr val="tx1"/>
            </a:solidFill>
          </a:ln>
        </p:spPr>
        <p:txBody>
          <a:bodyPr wrap="square" rtlCol="0">
            <a:spAutoFit/>
          </a:bodyPr>
          <a:lstStyle/>
          <a:p>
            <a:r>
              <a:rPr lang="en-US" b="1" dirty="0" smtClean="0">
                <a:solidFill>
                  <a:srgbClr val="C00000"/>
                </a:solidFill>
              </a:rPr>
              <a:t>Two peak not happened in the ZZ48 data</a:t>
            </a:r>
            <a:endParaRPr lang="en-US" b="1" dirty="0">
              <a:solidFill>
                <a:srgbClr val="C00000"/>
              </a:solidFill>
            </a:endParaRPr>
          </a:p>
        </p:txBody>
      </p:sp>
    </p:spTree>
    <p:extLst>
      <p:ext uri="{BB962C8B-B14F-4D97-AF65-F5344CB8AC3E}">
        <p14:creationId xmlns:p14="http://schemas.microsoft.com/office/powerpoint/2010/main" val="23257325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492443"/>
          </a:xfrm>
          <a:prstGeom prst="rect">
            <a:avLst/>
          </a:prstGeom>
          <a:noFill/>
        </p:spPr>
        <p:txBody>
          <a:bodyPr wrap="square" rtlCol="0">
            <a:spAutoFit/>
          </a:bodyPr>
          <a:lstStyle/>
          <a:p>
            <a:r>
              <a:rPr lang="en-US" sz="2600" b="1" dirty="0" smtClean="0">
                <a:solidFill>
                  <a:srgbClr val="00B050"/>
                </a:solidFill>
              </a:rPr>
              <a:t>Results – scan on compass r/o board with mini drift GEM</a:t>
            </a:r>
            <a:endParaRPr lang="en-US" sz="2600" b="1" dirty="0">
              <a:solidFill>
                <a:srgbClr val="00B050"/>
              </a:solidFill>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38600"/>
            <a:ext cx="4571999" cy="2719551"/>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40068" y="4038600"/>
            <a:ext cx="4575331" cy="2691841"/>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1295399"/>
            <a:ext cx="4572000" cy="2941831"/>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99208" y="1295399"/>
            <a:ext cx="4616192" cy="2971801"/>
          </a:xfrm>
          <a:prstGeom prst="rect">
            <a:avLst/>
          </a:prstGeom>
        </p:spPr>
      </p:pic>
      <p:sp>
        <p:nvSpPr>
          <p:cNvPr id="9" name="TextBox 8"/>
          <p:cNvSpPr txBox="1"/>
          <p:nvPr/>
        </p:nvSpPr>
        <p:spPr>
          <a:xfrm>
            <a:off x="1" y="492443"/>
            <a:ext cx="9143999" cy="646331"/>
          </a:xfrm>
          <a:prstGeom prst="rect">
            <a:avLst/>
          </a:prstGeom>
          <a:noFill/>
        </p:spPr>
        <p:txBody>
          <a:bodyPr wrap="square" rtlCol="0">
            <a:spAutoFit/>
          </a:bodyPr>
          <a:lstStyle/>
          <a:p>
            <a:pPr marL="285750" indent="-285750">
              <a:buFont typeface="Arial" pitchFamily="34" charset="0"/>
              <a:buChar char="•"/>
            </a:pPr>
            <a:r>
              <a:rPr lang="en-US" b="1" dirty="0" smtClean="0"/>
              <a:t>Mini-drift: </a:t>
            </a:r>
            <a:r>
              <a:rPr lang="en-US" b="1" dirty="0"/>
              <a:t>15.63/1.7/1.69/2.16 </a:t>
            </a:r>
            <a:r>
              <a:rPr lang="en-US" b="1" dirty="0" smtClean="0"/>
              <a:t>mm; strip width in X (Y) is 0.32 mm (0.12 mm).</a:t>
            </a:r>
          </a:p>
          <a:p>
            <a:pPr marL="285750" indent="-285750">
              <a:buFont typeface="Arial" pitchFamily="34" charset="0"/>
              <a:buChar char="•"/>
            </a:pPr>
            <a:r>
              <a:rPr lang="en-US" b="1" dirty="0" smtClean="0"/>
              <a:t>Each direction has 12 channels.</a:t>
            </a:r>
            <a:endParaRPr lang="en-US" b="1" dirty="0"/>
          </a:p>
        </p:txBody>
      </p:sp>
      <p:sp>
        <p:nvSpPr>
          <p:cNvPr id="10" name="TextBox 9"/>
          <p:cNvSpPr txBox="1"/>
          <p:nvPr/>
        </p:nvSpPr>
        <p:spPr>
          <a:xfrm>
            <a:off x="533400" y="1258669"/>
            <a:ext cx="3733800" cy="646331"/>
          </a:xfrm>
          <a:prstGeom prst="rect">
            <a:avLst/>
          </a:prstGeom>
          <a:noFill/>
        </p:spPr>
        <p:txBody>
          <a:bodyPr wrap="square" rtlCol="0">
            <a:spAutoFit/>
          </a:bodyPr>
          <a:lstStyle/>
          <a:p>
            <a:r>
              <a:rPr lang="en-US" dirty="0" smtClean="0">
                <a:solidFill>
                  <a:srgbClr val="FF0000"/>
                </a:solidFill>
              </a:rPr>
              <a:t>Scan along Y, centroid in strip number vs. Y coordinate [X=51 mm]</a:t>
            </a:r>
            <a:endParaRPr lang="en-US" dirty="0">
              <a:solidFill>
                <a:srgbClr val="FF0000"/>
              </a:solidFill>
            </a:endParaRPr>
          </a:p>
        </p:txBody>
      </p:sp>
      <p:sp>
        <p:nvSpPr>
          <p:cNvPr id="11" name="TextBox 10"/>
          <p:cNvSpPr txBox="1"/>
          <p:nvPr/>
        </p:nvSpPr>
        <p:spPr>
          <a:xfrm>
            <a:off x="4876800" y="1295400"/>
            <a:ext cx="3733800" cy="646331"/>
          </a:xfrm>
          <a:prstGeom prst="rect">
            <a:avLst/>
          </a:prstGeom>
          <a:noFill/>
        </p:spPr>
        <p:txBody>
          <a:bodyPr wrap="square" rtlCol="0">
            <a:spAutoFit/>
          </a:bodyPr>
          <a:lstStyle/>
          <a:p>
            <a:r>
              <a:rPr lang="en-US" dirty="0" smtClean="0">
                <a:solidFill>
                  <a:srgbClr val="FF0000"/>
                </a:solidFill>
              </a:rPr>
              <a:t>Scan along X, centroid in strip number vs. X coordinate [Y=53.2 mm]</a:t>
            </a:r>
            <a:endParaRPr lang="en-US" dirty="0">
              <a:solidFill>
                <a:srgbClr val="FF0000"/>
              </a:solidFill>
            </a:endParaRPr>
          </a:p>
        </p:txBody>
      </p:sp>
      <p:sp>
        <p:nvSpPr>
          <p:cNvPr id="12" name="TextBox 11"/>
          <p:cNvSpPr txBox="1"/>
          <p:nvPr/>
        </p:nvSpPr>
        <p:spPr>
          <a:xfrm>
            <a:off x="381000" y="5602069"/>
            <a:ext cx="3733800" cy="369332"/>
          </a:xfrm>
          <a:prstGeom prst="rect">
            <a:avLst/>
          </a:prstGeom>
          <a:noFill/>
        </p:spPr>
        <p:txBody>
          <a:bodyPr wrap="square" rtlCol="0">
            <a:spAutoFit/>
          </a:bodyPr>
          <a:lstStyle/>
          <a:p>
            <a:pPr algn="ctr"/>
            <a:r>
              <a:rPr lang="en-US" dirty="0" smtClean="0">
                <a:solidFill>
                  <a:srgbClr val="FF0000"/>
                </a:solidFill>
              </a:rPr>
              <a:t>Cluster size</a:t>
            </a:r>
            <a:endParaRPr lang="en-US" dirty="0">
              <a:solidFill>
                <a:srgbClr val="FF0000"/>
              </a:solidFill>
            </a:endParaRPr>
          </a:p>
        </p:txBody>
      </p:sp>
      <p:sp>
        <p:nvSpPr>
          <p:cNvPr id="13" name="TextBox 12"/>
          <p:cNvSpPr txBox="1"/>
          <p:nvPr/>
        </p:nvSpPr>
        <p:spPr>
          <a:xfrm>
            <a:off x="3810000" y="5638800"/>
            <a:ext cx="3733800" cy="369332"/>
          </a:xfrm>
          <a:prstGeom prst="rect">
            <a:avLst/>
          </a:prstGeom>
          <a:noFill/>
        </p:spPr>
        <p:txBody>
          <a:bodyPr wrap="square" rtlCol="0">
            <a:spAutoFit/>
          </a:bodyPr>
          <a:lstStyle/>
          <a:p>
            <a:pPr algn="ctr"/>
            <a:r>
              <a:rPr lang="en-US" dirty="0" smtClean="0">
                <a:solidFill>
                  <a:srgbClr val="FF0000"/>
                </a:solidFill>
              </a:rPr>
              <a:t>Cluster size</a:t>
            </a:r>
            <a:endParaRPr lang="en-US" dirty="0">
              <a:solidFill>
                <a:srgbClr val="FF0000"/>
              </a:solidFill>
            </a:endParaRPr>
          </a:p>
        </p:txBody>
      </p:sp>
      <p:sp>
        <p:nvSpPr>
          <p:cNvPr id="14" name="Slide Number Placeholder 9"/>
          <p:cNvSpPr>
            <a:spLocks noGrp="1"/>
          </p:cNvSpPr>
          <p:nvPr>
            <p:ph type="sldNum" sz="quarter" idx="12"/>
          </p:nvPr>
        </p:nvSpPr>
        <p:spPr>
          <a:xfrm>
            <a:off x="7010400" y="6492875"/>
            <a:ext cx="2133600" cy="365125"/>
          </a:xfrm>
        </p:spPr>
        <p:txBody>
          <a:bodyPr/>
          <a:lstStyle/>
          <a:p>
            <a:fld id="{B6F15528-21DE-4FAA-801E-634DDDAF4B2B}" type="slidenum">
              <a:rPr lang="en-US" sz="2000" b="1" smtClean="0"/>
              <a:pPr/>
              <a:t>19</a:t>
            </a:fld>
            <a:endParaRPr lang="en-US" sz="2000" b="1" dirty="0"/>
          </a:p>
        </p:txBody>
      </p:sp>
    </p:spTree>
    <p:extLst>
      <p:ext uri="{BB962C8B-B14F-4D97-AF65-F5344CB8AC3E}">
        <p14:creationId xmlns:p14="http://schemas.microsoft.com/office/powerpoint/2010/main" val="13036741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609600"/>
            <a:ext cx="9144000" cy="3416320"/>
          </a:xfrm>
          <a:prstGeom prst="rect">
            <a:avLst/>
          </a:prstGeom>
        </p:spPr>
        <p:txBody>
          <a:bodyPr wrap="square">
            <a:spAutoFit/>
          </a:bodyPr>
          <a:lstStyle/>
          <a:p>
            <a:pPr marL="285750" indent="-285750">
              <a:buFont typeface="Arial" pitchFamily="34" charset="0"/>
              <a:buChar char="•"/>
            </a:pPr>
            <a:r>
              <a:rPr lang="en-US" dirty="0" smtClean="0"/>
              <a:t>Scanned two zigzag boards on a 10 cm GEM detector, one board has 30 strips and the other one has 48 strips, along phi (across strips) as well as along R (in the strip direction). Also collected some data with mini-GEM </a:t>
            </a:r>
            <a:r>
              <a:rPr lang="en-US" dirty="0" err="1" smtClean="0"/>
              <a:t>config</a:t>
            </a:r>
            <a:r>
              <a:rPr lang="en-US" dirty="0" smtClean="0"/>
              <a:t> plus COMPASS r/o board for reference.</a:t>
            </a:r>
          </a:p>
          <a:p>
            <a:pPr marL="285750" indent="-285750">
              <a:buFont typeface="Arial" pitchFamily="34" charset="0"/>
              <a:buChar char="•"/>
            </a:pPr>
            <a:endParaRPr lang="en-US" dirty="0" smtClean="0"/>
          </a:p>
          <a:p>
            <a:pPr marL="285750" indent="-285750">
              <a:buFont typeface="Arial" pitchFamily="34" charset="0"/>
              <a:buChar char="•"/>
            </a:pPr>
            <a:r>
              <a:rPr lang="en-US" dirty="0" smtClean="0"/>
              <a:t>Electronics: BNL preamp + </a:t>
            </a:r>
            <a:r>
              <a:rPr lang="en-US" dirty="0" err="1" smtClean="0"/>
              <a:t>Strucks</a:t>
            </a:r>
            <a:r>
              <a:rPr lang="en-US" dirty="0" smtClean="0"/>
              <a:t> 3300/3301 ADCs were used. Total 24 channels. Noise is very small (overall &lt; 1 ADC count) and not saturating the signals. </a:t>
            </a:r>
            <a:r>
              <a:rPr lang="en-US" dirty="0" smtClean="0"/>
              <a:t>Every channel is calibrated with </a:t>
            </a:r>
            <a:r>
              <a:rPr lang="en-US" dirty="0" err="1" smtClean="0"/>
              <a:t>zz</a:t>
            </a:r>
            <a:r>
              <a:rPr lang="en-US" dirty="0" smtClean="0"/>
              <a:t> boards connected. Thanks to Bob, Martin and Mike Phipps for helping me with the setup and software.</a:t>
            </a:r>
          </a:p>
          <a:p>
            <a:pPr marL="285750" indent="-285750">
              <a:buFont typeface="Arial" pitchFamily="34" charset="0"/>
              <a:buChar char="•"/>
            </a:pPr>
            <a:endParaRPr lang="en-US" dirty="0"/>
          </a:p>
          <a:p>
            <a:pPr marL="285750" indent="-285750">
              <a:buFont typeface="Arial" pitchFamily="34" charset="0"/>
              <a:buChar char="•"/>
            </a:pPr>
            <a:r>
              <a:rPr lang="en-US" dirty="0" smtClean="0"/>
              <a:t>For the </a:t>
            </a:r>
            <a:r>
              <a:rPr lang="en-US" dirty="0" err="1" smtClean="0"/>
              <a:t>zz</a:t>
            </a:r>
            <a:r>
              <a:rPr lang="en-US" dirty="0" smtClean="0"/>
              <a:t> boards scans, either 1- or 2-strip  signals were observed for X ray, there were few 3,4-strip signals for other source (cosmic ray).</a:t>
            </a:r>
          </a:p>
          <a:p>
            <a:pPr marL="285750" indent="-285750">
              <a:buFont typeface="Arial" pitchFamily="34" charset="0"/>
              <a:buChar char="•"/>
            </a:pPr>
            <a:endParaRPr lang="en-US" dirty="0"/>
          </a:p>
        </p:txBody>
      </p:sp>
      <p:sp>
        <p:nvSpPr>
          <p:cNvPr id="5" name="TextBox 4"/>
          <p:cNvSpPr txBox="1"/>
          <p:nvPr/>
        </p:nvSpPr>
        <p:spPr>
          <a:xfrm>
            <a:off x="0" y="0"/>
            <a:ext cx="6096000" cy="492443"/>
          </a:xfrm>
          <a:prstGeom prst="rect">
            <a:avLst/>
          </a:prstGeom>
          <a:noFill/>
        </p:spPr>
        <p:txBody>
          <a:bodyPr wrap="square" rtlCol="0">
            <a:spAutoFit/>
          </a:bodyPr>
          <a:lstStyle/>
          <a:p>
            <a:r>
              <a:rPr lang="en-US" sz="2600" b="1" dirty="0" smtClean="0">
                <a:solidFill>
                  <a:srgbClr val="00B050"/>
                </a:solidFill>
              </a:rPr>
              <a:t>General information </a:t>
            </a:r>
            <a:endParaRPr lang="en-US" sz="2600" b="1" dirty="0">
              <a:solidFill>
                <a:srgbClr val="00B050"/>
              </a:solidFill>
            </a:endParaRPr>
          </a:p>
        </p:txBody>
      </p:sp>
      <p:sp>
        <p:nvSpPr>
          <p:cNvPr id="6" name="Slide Number Placeholder 9"/>
          <p:cNvSpPr>
            <a:spLocks noGrp="1"/>
          </p:cNvSpPr>
          <p:nvPr>
            <p:ph type="sldNum" sz="quarter" idx="12"/>
          </p:nvPr>
        </p:nvSpPr>
        <p:spPr>
          <a:xfrm>
            <a:off x="7010400" y="6492875"/>
            <a:ext cx="2133600" cy="365125"/>
          </a:xfrm>
        </p:spPr>
        <p:txBody>
          <a:bodyPr/>
          <a:lstStyle/>
          <a:p>
            <a:fld id="{B6F15528-21DE-4FAA-801E-634DDDAF4B2B}" type="slidenum">
              <a:rPr lang="en-US" sz="2000" b="1" smtClean="0"/>
              <a:pPr/>
              <a:t>2</a:t>
            </a:fld>
            <a:endParaRPr lang="en-US" sz="2000" b="1" dirty="0"/>
          </a:p>
        </p:txBody>
      </p:sp>
    </p:spTree>
    <p:extLst>
      <p:ext uri="{BB962C8B-B14F-4D97-AF65-F5344CB8AC3E}">
        <p14:creationId xmlns:p14="http://schemas.microsoft.com/office/powerpoint/2010/main" val="1922071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492443"/>
          </a:xfrm>
          <a:prstGeom prst="rect">
            <a:avLst/>
          </a:prstGeom>
          <a:noFill/>
        </p:spPr>
        <p:txBody>
          <a:bodyPr wrap="square" rtlCol="0">
            <a:spAutoFit/>
          </a:bodyPr>
          <a:lstStyle/>
          <a:p>
            <a:r>
              <a:rPr lang="en-US" sz="2600" b="1" dirty="0" smtClean="0">
                <a:solidFill>
                  <a:srgbClr val="00B050"/>
                </a:solidFill>
              </a:rPr>
              <a:t>Results – scan on compass r/o board with mini drift GEM</a:t>
            </a:r>
            <a:endParaRPr lang="en-US" sz="2600" b="1" dirty="0">
              <a:solidFill>
                <a:srgbClr val="00B050"/>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449" y="755679"/>
            <a:ext cx="4279103" cy="2901921"/>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99208" y="840176"/>
            <a:ext cx="4616192" cy="2757612"/>
          </a:xfrm>
          <a:prstGeom prst="rect">
            <a:avLst/>
          </a:prstGeom>
        </p:spPr>
      </p:pic>
      <p:sp>
        <p:nvSpPr>
          <p:cNvPr id="10" name="TextBox 9"/>
          <p:cNvSpPr txBox="1"/>
          <p:nvPr/>
        </p:nvSpPr>
        <p:spPr>
          <a:xfrm>
            <a:off x="381000" y="457200"/>
            <a:ext cx="3733800" cy="646331"/>
          </a:xfrm>
          <a:prstGeom prst="rect">
            <a:avLst/>
          </a:prstGeom>
          <a:noFill/>
        </p:spPr>
        <p:txBody>
          <a:bodyPr wrap="square" rtlCol="0">
            <a:spAutoFit/>
          </a:bodyPr>
          <a:lstStyle/>
          <a:p>
            <a:r>
              <a:rPr lang="en-US" dirty="0" smtClean="0">
                <a:solidFill>
                  <a:srgbClr val="FF0000"/>
                </a:solidFill>
              </a:rPr>
              <a:t>Scan along Y, centroid in strip number measured by X strips</a:t>
            </a:r>
            <a:endParaRPr lang="en-US" dirty="0">
              <a:solidFill>
                <a:srgbClr val="FF0000"/>
              </a:solidFill>
            </a:endParaRPr>
          </a:p>
        </p:txBody>
      </p:sp>
      <p:sp>
        <p:nvSpPr>
          <p:cNvPr id="11" name="TextBox 10"/>
          <p:cNvSpPr txBox="1"/>
          <p:nvPr/>
        </p:nvSpPr>
        <p:spPr>
          <a:xfrm>
            <a:off x="4724400" y="457200"/>
            <a:ext cx="3733800" cy="646331"/>
          </a:xfrm>
          <a:prstGeom prst="rect">
            <a:avLst/>
          </a:prstGeom>
          <a:noFill/>
        </p:spPr>
        <p:txBody>
          <a:bodyPr wrap="square" rtlCol="0">
            <a:spAutoFit/>
          </a:bodyPr>
          <a:lstStyle/>
          <a:p>
            <a:r>
              <a:rPr lang="en-US" dirty="0" smtClean="0">
                <a:solidFill>
                  <a:srgbClr val="FF0000"/>
                </a:solidFill>
              </a:rPr>
              <a:t>Scan along X, centroid in strip number measured by Y strips</a:t>
            </a:r>
            <a:endParaRPr lang="en-US" dirty="0">
              <a:solidFill>
                <a:srgbClr val="FF0000"/>
              </a:solidFill>
            </a:endParaRPr>
          </a:p>
        </p:txBody>
      </p:sp>
      <p:sp>
        <p:nvSpPr>
          <p:cNvPr id="2" name="TextBox 1"/>
          <p:cNvSpPr txBox="1"/>
          <p:nvPr/>
        </p:nvSpPr>
        <p:spPr>
          <a:xfrm>
            <a:off x="1" y="3581400"/>
            <a:ext cx="4299207" cy="1077218"/>
          </a:xfrm>
          <a:prstGeom prst="rect">
            <a:avLst/>
          </a:prstGeom>
          <a:noFill/>
        </p:spPr>
        <p:txBody>
          <a:bodyPr wrap="square" rtlCol="0">
            <a:spAutoFit/>
          </a:bodyPr>
          <a:lstStyle/>
          <a:p>
            <a:r>
              <a:rPr lang="en-US" sz="1600" b="1" dirty="0" smtClean="0"/>
              <a:t>Strip width in X (0.32 mm) </a:t>
            </a:r>
            <a:r>
              <a:rPr lang="en-US" sz="1600" dirty="0" smtClean="0"/>
              <a:t>is larger, it turns out that centroid measured in X direction is not flat, it peaks at center of each strip and right in between neighboring strips.</a:t>
            </a:r>
            <a:endParaRPr lang="en-US" sz="1600" dirty="0"/>
          </a:p>
        </p:txBody>
      </p:sp>
      <p:sp>
        <p:nvSpPr>
          <p:cNvPr id="15" name="TextBox 14"/>
          <p:cNvSpPr txBox="1"/>
          <p:nvPr/>
        </p:nvSpPr>
        <p:spPr>
          <a:xfrm>
            <a:off x="4616193" y="3581400"/>
            <a:ext cx="4299207" cy="830997"/>
          </a:xfrm>
          <a:prstGeom prst="rect">
            <a:avLst/>
          </a:prstGeom>
          <a:noFill/>
        </p:spPr>
        <p:txBody>
          <a:bodyPr wrap="square" rtlCol="0">
            <a:spAutoFit/>
          </a:bodyPr>
          <a:lstStyle/>
          <a:p>
            <a:r>
              <a:rPr lang="en-US" sz="1600" b="1" dirty="0" smtClean="0"/>
              <a:t>Strip width in Y (0.12 mm) </a:t>
            </a:r>
            <a:r>
              <a:rPr lang="en-US" sz="1600" dirty="0" smtClean="0"/>
              <a:t>is small enough, so the centroid measured in Y direction is much flatter.</a:t>
            </a:r>
            <a:endParaRPr lang="en-US" sz="1600" dirty="0"/>
          </a:p>
        </p:txBody>
      </p:sp>
      <p:pic>
        <p:nvPicPr>
          <p:cNvPr id="1026" name="Picture 2" descr="E:\BNL_ZZscan_Nov2015\Results\Results-2_COMPASSro\XRayScan_miniDrift_COMPASS_alongX_20151115\StripCentroid_X_run400.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400" y="4658618"/>
            <a:ext cx="4006099" cy="1906994"/>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p:nvSpPr>
        <p:spPr>
          <a:xfrm>
            <a:off x="4953000" y="6565612"/>
            <a:ext cx="4191000" cy="292388"/>
          </a:xfrm>
          <a:prstGeom prst="rect">
            <a:avLst/>
          </a:prstGeom>
          <a:noFill/>
        </p:spPr>
        <p:txBody>
          <a:bodyPr wrap="square" rtlCol="0">
            <a:spAutoFit/>
          </a:bodyPr>
          <a:lstStyle/>
          <a:p>
            <a:r>
              <a:rPr lang="en-US" sz="1300" dirty="0" smtClean="0"/>
              <a:t>Centroid measured by X strips in a run in the scan-X-runs</a:t>
            </a:r>
            <a:endParaRPr lang="en-US" sz="1300" dirty="0"/>
          </a:p>
        </p:txBody>
      </p:sp>
      <p:pic>
        <p:nvPicPr>
          <p:cNvPr id="1027" name="Picture 3" descr="E:\BNL_ZZscan_Nov2015\Results\Results-2_COMPASSro\CompassScan_alongY\StripCentroid_Y_run110_allEvts.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 y="4648200"/>
            <a:ext cx="4146808" cy="1856601"/>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p:cNvSpPr txBox="1"/>
          <p:nvPr/>
        </p:nvSpPr>
        <p:spPr>
          <a:xfrm>
            <a:off x="228600" y="6565612"/>
            <a:ext cx="4191000" cy="292388"/>
          </a:xfrm>
          <a:prstGeom prst="rect">
            <a:avLst/>
          </a:prstGeom>
          <a:noFill/>
        </p:spPr>
        <p:txBody>
          <a:bodyPr wrap="square" rtlCol="0">
            <a:spAutoFit/>
          </a:bodyPr>
          <a:lstStyle/>
          <a:p>
            <a:r>
              <a:rPr lang="en-US" sz="1300" dirty="0" smtClean="0"/>
              <a:t>Centroid measured by Y strips in a run in the scan-Y-runs</a:t>
            </a:r>
            <a:endParaRPr lang="en-US" sz="1300" dirty="0"/>
          </a:p>
        </p:txBody>
      </p:sp>
      <p:sp>
        <p:nvSpPr>
          <p:cNvPr id="19" name="TextBox 18"/>
          <p:cNvSpPr txBox="1"/>
          <p:nvPr/>
        </p:nvSpPr>
        <p:spPr>
          <a:xfrm>
            <a:off x="2399896" y="5867400"/>
            <a:ext cx="1265090" cy="323165"/>
          </a:xfrm>
          <a:prstGeom prst="rect">
            <a:avLst/>
          </a:prstGeom>
          <a:noFill/>
        </p:spPr>
        <p:txBody>
          <a:bodyPr wrap="none" rtlCol="0">
            <a:spAutoFit/>
          </a:bodyPr>
          <a:lstStyle/>
          <a:p>
            <a:r>
              <a:rPr lang="en-US" sz="1500" dirty="0" smtClean="0"/>
              <a:t>A hot channel</a:t>
            </a:r>
            <a:endParaRPr lang="en-US" sz="1500" dirty="0"/>
          </a:p>
        </p:txBody>
      </p:sp>
      <p:cxnSp>
        <p:nvCxnSpPr>
          <p:cNvPr id="22" name="Straight Arrow Connector 21"/>
          <p:cNvCxnSpPr/>
          <p:nvPr/>
        </p:nvCxnSpPr>
        <p:spPr>
          <a:xfrm flipV="1">
            <a:off x="2225804" y="6028982"/>
            <a:ext cx="174092" cy="16158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762000" y="5943600"/>
            <a:ext cx="957313" cy="369332"/>
          </a:xfrm>
          <a:prstGeom prst="rect">
            <a:avLst/>
          </a:prstGeom>
          <a:noFill/>
        </p:spPr>
        <p:txBody>
          <a:bodyPr wrap="none" rtlCol="0">
            <a:spAutoFit/>
          </a:bodyPr>
          <a:lstStyle/>
          <a:p>
            <a:r>
              <a:rPr lang="en-US" dirty="0" smtClean="0"/>
              <a:t>Run 110</a:t>
            </a:r>
            <a:endParaRPr lang="en-US" dirty="0"/>
          </a:p>
        </p:txBody>
      </p:sp>
      <p:sp>
        <p:nvSpPr>
          <p:cNvPr id="27" name="TextBox 26"/>
          <p:cNvSpPr txBox="1"/>
          <p:nvPr/>
        </p:nvSpPr>
        <p:spPr>
          <a:xfrm>
            <a:off x="5138687" y="5943600"/>
            <a:ext cx="957313" cy="369332"/>
          </a:xfrm>
          <a:prstGeom prst="rect">
            <a:avLst/>
          </a:prstGeom>
          <a:noFill/>
        </p:spPr>
        <p:txBody>
          <a:bodyPr wrap="none" rtlCol="0">
            <a:spAutoFit/>
          </a:bodyPr>
          <a:lstStyle/>
          <a:p>
            <a:r>
              <a:rPr lang="en-US" dirty="0" smtClean="0"/>
              <a:t>Run 400</a:t>
            </a:r>
            <a:endParaRPr lang="en-US" dirty="0"/>
          </a:p>
        </p:txBody>
      </p:sp>
      <p:sp>
        <p:nvSpPr>
          <p:cNvPr id="25" name="TextBox 24"/>
          <p:cNvSpPr txBox="1"/>
          <p:nvPr/>
        </p:nvSpPr>
        <p:spPr>
          <a:xfrm>
            <a:off x="619269" y="1219200"/>
            <a:ext cx="2657331" cy="523220"/>
          </a:xfrm>
          <a:prstGeom prst="rect">
            <a:avLst/>
          </a:prstGeom>
          <a:noFill/>
        </p:spPr>
        <p:txBody>
          <a:bodyPr wrap="none" rtlCol="0">
            <a:spAutoFit/>
          </a:bodyPr>
          <a:lstStyle/>
          <a:p>
            <a:r>
              <a:rPr lang="en-US" sz="1400" dirty="0" smtClean="0"/>
              <a:t>12 channels (4.8 mm) in X all fired</a:t>
            </a:r>
          </a:p>
          <a:p>
            <a:r>
              <a:rPr lang="en-US" sz="1400" dirty="0" smtClean="0"/>
              <a:t>(note collimator is 8 mm)</a:t>
            </a:r>
            <a:endParaRPr lang="en-US" sz="1400" dirty="0"/>
          </a:p>
        </p:txBody>
      </p:sp>
      <p:sp>
        <p:nvSpPr>
          <p:cNvPr id="29" name="TextBox 28"/>
          <p:cNvSpPr txBox="1"/>
          <p:nvPr/>
        </p:nvSpPr>
        <p:spPr>
          <a:xfrm>
            <a:off x="5038869" y="1219200"/>
            <a:ext cx="2657331" cy="523220"/>
          </a:xfrm>
          <a:prstGeom prst="rect">
            <a:avLst/>
          </a:prstGeom>
          <a:noFill/>
        </p:spPr>
        <p:txBody>
          <a:bodyPr wrap="none" rtlCol="0">
            <a:spAutoFit/>
          </a:bodyPr>
          <a:lstStyle/>
          <a:p>
            <a:r>
              <a:rPr lang="en-US" sz="1400" dirty="0" smtClean="0"/>
              <a:t>12 channels (4.8 mm) in Y all fired</a:t>
            </a:r>
          </a:p>
          <a:p>
            <a:r>
              <a:rPr lang="en-US" sz="1400" dirty="0" smtClean="0"/>
              <a:t>(note collimator is 8 mm)</a:t>
            </a:r>
            <a:endParaRPr lang="en-US" sz="1400" dirty="0"/>
          </a:p>
        </p:txBody>
      </p:sp>
      <p:sp>
        <p:nvSpPr>
          <p:cNvPr id="30" name="TextBox 29"/>
          <p:cNvSpPr txBox="1"/>
          <p:nvPr/>
        </p:nvSpPr>
        <p:spPr>
          <a:xfrm>
            <a:off x="2707673" y="1849650"/>
            <a:ext cx="957313" cy="369332"/>
          </a:xfrm>
          <a:prstGeom prst="rect">
            <a:avLst/>
          </a:prstGeom>
          <a:noFill/>
        </p:spPr>
        <p:txBody>
          <a:bodyPr wrap="none" rtlCol="0">
            <a:spAutoFit/>
          </a:bodyPr>
          <a:lstStyle/>
          <a:p>
            <a:r>
              <a:rPr lang="en-US" dirty="0" smtClean="0"/>
              <a:t>Run 110</a:t>
            </a:r>
            <a:endParaRPr lang="en-US" dirty="0"/>
          </a:p>
        </p:txBody>
      </p:sp>
      <p:sp>
        <p:nvSpPr>
          <p:cNvPr id="31" name="TextBox 30"/>
          <p:cNvSpPr txBox="1"/>
          <p:nvPr/>
        </p:nvSpPr>
        <p:spPr>
          <a:xfrm>
            <a:off x="7020791" y="1837307"/>
            <a:ext cx="957313" cy="369332"/>
          </a:xfrm>
          <a:prstGeom prst="rect">
            <a:avLst/>
          </a:prstGeom>
          <a:noFill/>
        </p:spPr>
        <p:txBody>
          <a:bodyPr wrap="none" rtlCol="0">
            <a:spAutoFit/>
          </a:bodyPr>
          <a:lstStyle/>
          <a:p>
            <a:r>
              <a:rPr lang="en-US" dirty="0" smtClean="0"/>
              <a:t>Run 400</a:t>
            </a:r>
            <a:endParaRPr lang="en-US" dirty="0"/>
          </a:p>
        </p:txBody>
      </p:sp>
      <p:sp>
        <p:nvSpPr>
          <p:cNvPr id="23" name="Slide Number Placeholder 9"/>
          <p:cNvSpPr>
            <a:spLocks noGrp="1"/>
          </p:cNvSpPr>
          <p:nvPr>
            <p:ph type="sldNum" sz="quarter" idx="12"/>
          </p:nvPr>
        </p:nvSpPr>
        <p:spPr>
          <a:xfrm>
            <a:off x="7010400" y="6492875"/>
            <a:ext cx="2133600" cy="365125"/>
          </a:xfrm>
        </p:spPr>
        <p:txBody>
          <a:bodyPr/>
          <a:lstStyle/>
          <a:p>
            <a:fld id="{B6F15528-21DE-4FAA-801E-634DDDAF4B2B}" type="slidenum">
              <a:rPr lang="en-US" sz="2000" b="1" smtClean="0"/>
              <a:pPr/>
              <a:t>20</a:t>
            </a:fld>
            <a:endParaRPr lang="en-US" sz="2000" b="1" dirty="0"/>
          </a:p>
        </p:txBody>
      </p:sp>
    </p:spTree>
    <p:extLst>
      <p:ext uri="{BB962C8B-B14F-4D97-AF65-F5344CB8AC3E}">
        <p14:creationId xmlns:p14="http://schemas.microsoft.com/office/powerpoint/2010/main" val="39571916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492443"/>
          </a:xfrm>
          <a:prstGeom prst="rect">
            <a:avLst/>
          </a:prstGeom>
          <a:noFill/>
        </p:spPr>
        <p:txBody>
          <a:bodyPr wrap="square" rtlCol="0">
            <a:spAutoFit/>
          </a:bodyPr>
          <a:lstStyle/>
          <a:p>
            <a:r>
              <a:rPr lang="en-US" sz="2600" b="1" dirty="0" smtClean="0">
                <a:solidFill>
                  <a:srgbClr val="00B050"/>
                </a:solidFill>
              </a:rPr>
              <a:t>Results – scan on compass r/o board with mini drift GEM</a:t>
            </a:r>
            <a:endParaRPr lang="en-US" sz="2600" b="1" dirty="0">
              <a:solidFill>
                <a:srgbClr val="00B050"/>
              </a:solidFill>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201" y="972757"/>
            <a:ext cx="4572000" cy="2507979"/>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57400" y="972979"/>
            <a:ext cx="4616192" cy="2532221"/>
          </a:xfrm>
          <a:prstGeom prst="rect">
            <a:avLst/>
          </a:prstGeom>
        </p:spPr>
      </p:pic>
      <p:sp>
        <p:nvSpPr>
          <p:cNvPr id="24" name="TextBox 23"/>
          <p:cNvSpPr txBox="1"/>
          <p:nvPr/>
        </p:nvSpPr>
        <p:spPr>
          <a:xfrm>
            <a:off x="34636" y="788313"/>
            <a:ext cx="957313" cy="369332"/>
          </a:xfrm>
          <a:prstGeom prst="rect">
            <a:avLst/>
          </a:prstGeom>
          <a:noFill/>
        </p:spPr>
        <p:txBody>
          <a:bodyPr wrap="none" rtlCol="0">
            <a:spAutoFit/>
          </a:bodyPr>
          <a:lstStyle/>
          <a:p>
            <a:r>
              <a:rPr lang="en-US" dirty="0" smtClean="0"/>
              <a:t>Run 110</a:t>
            </a:r>
            <a:endParaRPr lang="en-US" dirty="0"/>
          </a:p>
        </p:txBody>
      </p:sp>
      <p:sp>
        <p:nvSpPr>
          <p:cNvPr id="27" name="TextBox 26"/>
          <p:cNvSpPr txBox="1"/>
          <p:nvPr/>
        </p:nvSpPr>
        <p:spPr>
          <a:xfrm>
            <a:off x="5138687" y="5943600"/>
            <a:ext cx="957313" cy="369332"/>
          </a:xfrm>
          <a:prstGeom prst="rect">
            <a:avLst/>
          </a:prstGeom>
          <a:noFill/>
        </p:spPr>
        <p:txBody>
          <a:bodyPr wrap="none" rtlCol="0">
            <a:spAutoFit/>
          </a:bodyPr>
          <a:lstStyle/>
          <a:p>
            <a:r>
              <a:rPr lang="en-US" dirty="0" smtClean="0"/>
              <a:t>Run 400</a:t>
            </a:r>
            <a:endParaRPr lang="en-US" dirty="0"/>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21222" y="972978"/>
            <a:ext cx="4294178" cy="2507757"/>
          </a:xfrm>
          <a:prstGeom prst="rect">
            <a:avLst/>
          </a:prstGeom>
        </p:spPr>
      </p:pic>
      <p:pic>
        <p:nvPicPr>
          <p:cNvPr id="20" name="Picture 1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202" y="4020757"/>
            <a:ext cx="4571998" cy="2507979"/>
          </a:xfrm>
          <a:prstGeom prst="rect">
            <a:avLst/>
          </a:prstGeom>
        </p:spPr>
      </p:pic>
      <p:pic>
        <p:nvPicPr>
          <p:cNvPr id="23" name="Picture 2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057400" y="4020979"/>
            <a:ext cx="4616191" cy="2532221"/>
          </a:xfrm>
          <a:prstGeom prst="rect">
            <a:avLst/>
          </a:prstGeom>
        </p:spPr>
      </p:pic>
      <p:sp>
        <p:nvSpPr>
          <p:cNvPr id="26" name="TextBox 25"/>
          <p:cNvSpPr txBox="1"/>
          <p:nvPr/>
        </p:nvSpPr>
        <p:spPr>
          <a:xfrm>
            <a:off x="34636" y="3810000"/>
            <a:ext cx="957313" cy="369332"/>
          </a:xfrm>
          <a:prstGeom prst="rect">
            <a:avLst/>
          </a:prstGeom>
          <a:noFill/>
        </p:spPr>
        <p:txBody>
          <a:bodyPr wrap="none" rtlCol="0">
            <a:spAutoFit/>
          </a:bodyPr>
          <a:lstStyle/>
          <a:p>
            <a:r>
              <a:rPr lang="en-US" dirty="0" smtClean="0"/>
              <a:t>Run 400</a:t>
            </a:r>
            <a:endParaRPr lang="en-US" dirty="0"/>
          </a:p>
        </p:txBody>
      </p:sp>
      <p:pic>
        <p:nvPicPr>
          <p:cNvPr id="28" name="Picture 2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621222" y="4097067"/>
            <a:ext cx="4294178" cy="2355579"/>
          </a:xfrm>
          <a:prstGeom prst="rect">
            <a:avLst/>
          </a:prstGeom>
        </p:spPr>
      </p:pic>
      <p:sp>
        <p:nvSpPr>
          <p:cNvPr id="6" name="TextBox 5"/>
          <p:cNvSpPr txBox="1"/>
          <p:nvPr/>
        </p:nvSpPr>
        <p:spPr>
          <a:xfrm>
            <a:off x="1143000" y="609600"/>
            <a:ext cx="8001000" cy="369332"/>
          </a:xfrm>
          <a:prstGeom prst="rect">
            <a:avLst/>
          </a:prstGeom>
          <a:noFill/>
        </p:spPr>
        <p:txBody>
          <a:bodyPr wrap="square" rtlCol="0">
            <a:spAutoFit/>
          </a:bodyPr>
          <a:lstStyle/>
          <a:p>
            <a:r>
              <a:rPr lang="en-US" dirty="0" smtClean="0">
                <a:solidFill>
                  <a:srgbClr val="FF0000"/>
                </a:solidFill>
              </a:rPr>
              <a:t>In the scans along Y, strips in X DON’T measure good charge spectra. </a:t>
            </a:r>
            <a:r>
              <a:rPr lang="en-US" u="sng" dirty="0" smtClean="0">
                <a:solidFill>
                  <a:srgbClr val="FF0000"/>
                </a:solidFill>
              </a:rPr>
              <a:t>Not sure why</a:t>
            </a:r>
            <a:endParaRPr lang="en-US" u="sng" dirty="0">
              <a:solidFill>
                <a:srgbClr val="FF0000"/>
              </a:solidFill>
            </a:endParaRPr>
          </a:p>
        </p:txBody>
      </p:sp>
      <p:sp>
        <p:nvSpPr>
          <p:cNvPr id="8" name="TextBox 7"/>
          <p:cNvSpPr txBox="1"/>
          <p:nvPr/>
        </p:nvSpPr>
        <p:spPr>
          <a:xfrm>
            <a:off x="1086776" y="926068"/>
            <a:ext cx="1240789" cy="369332"/>
          </a:xfrm>
          <a:prstGeom prst="rect">
            <a:avLst/>
          </a:prstGeom>
          <a:noFill/>
        </p:spPr>
        <p:txBody>
          <a:bodyPr wrap="none" rtlCol="0">
            <a:spAutoFit/>
          </a:bodyPr>
          <a:lstStyle/>
          <a:p>
            <a:r>
              <a:rPr lang="en-US" dirty="0" smtClean="0">
                <a:solidFill>
                  <a:srgbClr val="15D9AA"/>
                </a:solidFill>
              </a:rPr>
              <a:t>Charge in X</a:t>
            </a:r>
            <a:endParaRPr lang="en-US" dirty="0">
              <a:solidFill>
                <a:srgbClr val="15D9AA"/>
              </a:solidFill>
            </a:endParaRPr>
          </a:p>
        </p:txBody>
      </p:sp>
      <p:sp>
        <p:nvSpPr>
          <p:cNvPr id="30" name="TextBox 29"/>
          <p:cNvSpPr txBox="1"/>
          <p:nvPr/>
        </p:nvSpPr>
        <p:spPr>
          <a:xfrm>
            <a:off x="3407411" y="1230868"/>
            <a:ext cx="1240789" cy="369332"/>
          </a:xfrm>
          <a:prstGeom prst="rect">
            <a:avLst/>
          </a:prstGeom>
          <a:noFill/>
        </p:spPr>
        <p:txBody>
          <a:bodyPr wrap="none" rtlCol="0">
            <a:spAutoFit/>
          </a:bodyPr>
          <a:lstStyle/>
          <a:p>
            <a:r>
              <a:rPr lang="en-US" dirty="0" smtClean="0">
                <a:solidFill>
                  <a:srgbClr val="15D9AA"/>
                </a:solidFill>
              </a:rPr>
              <a:t>Charge in Y</a:t>
            </a:r>
            <a:endParaRPr lang="en-US" dirty="0">
              <a:solidFill>
                <a:srgbClr val="15D9AA"/>
              </a:solidFill>
            </a:endParaRPr>
          </a:p>
        </p:txBody>
      </p:sp>
      <p:sp>
        <p:nvSpPr>
          <p:cNvPr id="31" name="TextBox 30"/>
          <p:cNvSpPr txBox="1"/>
          <p:nvPr/>
        </p:nvSpPr>
        <p:spPr>
          <a:xfrm>
            <a:off x="6074411" y="1230868"/>
            <a:ext cx="1396985" cy="369332"/>
          </a:xfrm>
          <a:prstGeom prst="rect">
            <a:avLst/>
          </a:prstGeom>
          <a:noFill/>
        </p:spPr>
        <p:txBody>
          <a:bodyPr wrap="none" rtlCol="0">
            <a:spAutoFit/>
          </a:bodyPr>
          <a:lstStyle/>
          <a:p>
            <a:r>
              <a:rPr lang="en-US" dirty="0" smtClean="0">
                <a:solidFill>
                  <a:srgbClr val="15D9AA"/>
                </a:solidFill>
              </a:rPr>
              <a:t>Total Charge </a:t>
            </a:r>
            <a:endParaRPr lang="en-US" dirty="0">
              <a:solidFill>
                <a:srgbClr val="15D9AA"/>
              </a:solidFill>
            </a:endParaRPr>
          </a:p>
        </p:txBody>
      </p:sp>
      <p:sp>
        <p:nvSpPr>
          <p:cNvPr id="9" name="Oval 8"/>
          <p:cNvSpPr/>
          <p:nvPr/>
        </p:nvSpPr>
        <p:spPr>
          <a:xfrm>
            <a:off x="0" y="1110734"/>
            <a:ext cx="2209800" cy="239446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p:cNvSpPr txBox="1"/>
          <p:nvPr/>
        </p:nvSpPr>
        <p:spPr>
          <a:xfrm>
            <a:off x="1143000" y="3745468"/>
            <a:ext cx="6705600" cy="369332"/>
          </a:xfrm>
          <a:prstGeom prst="rect">
            <a:avLst/>
          </a:prstGeom>
          <a:noFill/>
        </p:spPr>
        <p:txBody>
          <a:bodyPr wrap="square" rtlCol="0">
            <a:spAutoFit/>
          </a:bodyPr>
          <a:lstStyle/>
          <a:p>
            <a:r>
              <a:rPr lang="en-US" dirty="0" smtClean="0">
                <a:solidFill>
                  <a:srgbClr val="FF0000"/>
                </a:solidFill>
              </a:rPr>
              <a:t>In the scans along X, strips in X measure reasonable charge spectra.</a:t>
            </a:r>
            <a:endParaRPr lang="en-US" dirty="0">
              <a:solidFill>
                <a:srgbClr val="FF0000"/>
              </a:solidFill>
            </a:endParaRPr>
          </a:p>
        </p:txBody>
      </p:sp>
      <p:sp>
        <p:nvSpPr>
          <p:cNvPr id="33" name="TextBox 32"/>
          <p:cNvSpPr txBox="1"/>
          <p:nvPr/>
        </p:nvSpPr>
        <p:spPr>
          <a:xfrm>
            <a:off x="990600" y="5650468"/>
            <a:ext cx="1240789" cy="369332"/>
          </a:xfrm>
          <a:prstGeom prst="rect">
            <a:avLst/>
          </a:prstGeom>
          <a:noFill/>
        </p:spPr>
        <p:txBody>
          <a:bodyPr wrap="none" rtlCol="0">
            <a:spAutoFit/>
          </a:bodyPr>
          <a:lstStyle/>
          <a:p>
            <a:r>
              <a:rPr lang="en-US" dirty="0" smtClean="0">
                <a:solidFill>
                  <a:srgbClr val="15D9AA"/>
                </a:solidFill>
              </a:rPr>
              <a:t>Charge in X</a:t>
            </a:r>
            <a:endParaRPr lang="en-US" dirty="0">
              <a:solidFill>
                <a:srgbClr val="15D9AA"/>
              </a:solidFill>
            </a:endParaRPr>
          </a:p>
        </p:txBody>
      </p:sp>
      <p:sp>
        <p:nvSpPr>
          <p:cNvPr id="34" name="TextBox 33"/>
          <p:cNvSpPr txBox="1"/>
          <p:nvPr/>
        </p:nvSpPr>
        <p:spPr>
          <a:xfrm>
            <a:off x="3483611" y="5638800"/>
            <a:ext cx="1240789" cy="369332"/>
          </a:xfrm>
          <a:prstGeom prst="rect">
            <a:avLst/>
          </a:prstGeom>
          <a:noFill/>
        </p:spPr>
        <p:txBody>
          <a:bodyPr wrap="none" rtlCol="0">
            <a:spAutoFit/>
          </a:bodyPr>
          <a:lstStyle/>
          <a:p>
            <a:r>
              <a:rPr lang="en-US" dirty="0" smtClean="0">
                <a:solidFill>
                  <a:srgbClr val="15D9AA"/>
                </a:solidFill>
              </a:rPr>
              <a:t>Charge in Y</a:t>
            </a:r>
            <a:endParaRPr lang="en-US" dirty="0">
              <a:solidFill>
                <a:srgbClr val="15D9AA"/>
              </a:solidFill>
            </a:endParaRPr>
          </a:p>
        </p:txBody>
      </p:sp>
      <p:sp>
        <p:nvSpPr>
          <p:cNvPr id="35" name="TextBox 34"/>
          <p:cNvSpPr txBox="1"/>
          <p:nvPr/>
        </p:nvSpPr>
        <p:spPr>
          <a:xfrm>
            <a:off x="6150611" y="5638800"/>
            <a:ext cx="1344086" cy="369332"/>
          </a:xfrm>
          <a:prstGeom prst="rect">
            <a:avLst/>
          </a:prstGeom>
          <a:noFill/>
        </p:spPr>
        <p:txBody>
          <a:bodyPr wrap="none" rtlCol="0">
            <a:spAutoFit/>
          </a:bodyPr>
          <a:lstStyle/>
          <a:p>
            <a:r>
              <a:rPr lang="en-US" dirty="0" smtClean="0">
                <a:solidFill>
                  <a:srgbClr val="15D9AA"/>
                </a:solidFill>
              </a:rPr>
              <a:t>Total Charge</a:t>
            </a:r>
            <a:endParaRPr lang="en-US" dirty="0">
              <a:solidFill>
                <a:srgbClr val="15D9AA"/>
              </a:solidFill>
            </a:endParaRPr>
          </a:p>
        </p:txBody>
      </p:sp>
      <p:sp>
        <p:nvSpPr>
          <p:cNvPr id="21" name="Slide Number Placeholder 9"/>
          <p:cNvSpPr>
            <a:spLocks noGrp="1"/>
          </p:cNvSpPr>
          <p:nvPr>
            <p:ph type="sldNum" sz="quarter" idx="12"/>
          </p:nvPr>
        </p:nvSpPr>
        <p:spPr>
          <a:xfrm>
            <a:off x="7010400" y="6492875"/>
            <a:ext cx="2133600" cy="365125"/>
          </a:xfrm>
        </p:spPr>
        <p:txBody>
          <a:bodyPr/>
          <a:lstStyle/>
          <a:p>
            <a:fld id="{B6F15528-21DE-4FAA-801E-634DDDAF4B2B}" type="slidenum">
              <a:rPr lang="en-US" sz="2000" b="1" smtClean="0"/>
              <a:pPr/>
              <a:t>21</a:t>
            </a:fld>
            <a:endParaRPr lang="en-US" sz="2000" b="1" dirty="0"/>
          </a:p>
        </p:txBody>
      </p:sp>
    </p:spTree>
    <p:extLst>
      <p:ext uri="{BB962C8B-B14F-4D97-AF65-F5344CB8AC3E}">
        <p14:creationId xmlns:p14="http://schemas.microsoft.com/office/powerpoint/2010/main" val="9038036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492443"/>
          </a:xfrm>
          <a:prstGeom prst="rect">
            <a:avLst/>
          </a:prstGeom>
          <a:noFill/>
        </p:spPr>
        <p:txBody>
          <a:bodyPr wrap="square" rtlCol="0">
            <a:spAutoFit/>
          </a:bodyPr>
          <a:lstStyle/>
          <a:p>
            <a:r>
              <a:rPr lang="en-US" sz="2600" b="1" dirty="0" smtClean="0">
                <a:solidFill>
                  <a:srgbClr val="00B050"/>
                </a:solidFill>
              </a:rPr>
              <a:t>Analyses – Trying to get a good start point</a:t>
            </a:r>
            <a:endParaRPr lang="en-US" sz="2600" b="1" dirty="0">
              <a:solidFill>
                <a:srgbClr val="00B050"/>
              </a:solidFill>
            </a:endParaRPr>
          </a:p>
        </p:txBody>
      </p:sp>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b="13474"/>
          <a:stretch/>
        </p:blipFill>
        <p:spPr>
          <a:xfrm>
            <a:off x="152400" y="1066800"/>
            <a:ext cx="4953000" cy="3214255"/>
          </a:xfrm>
          <a:prstGeom prst="rect">
            <a:avLst/>
          </a:prstGeom>
        </p:spPr>
      </p:pic>
      <p:cxnSp>
        <p:nvCxnSpPr>
          <p:cNvPr id="9" name="Straight Arrow Connector 8"/>
          <p:cNvCxnSpPr/>
          <p:nvPr/>
        </p:nvCxnSpPr>
        <p:spPr>
          <a:xfrm flipH="1" flipV="1">
            <a:off x="4339936" y="3429000"/>
            <a:ext cx="152400" cy="609600"/>
          </a:xfrm>
          <a:prstGeom prst="straightConnector1">
            <a:avLst/>
          </a:prstGeom>
          <a:ln w="2540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flipV="1">
            <a:off x="2892136" y="3810000"/>
            <a:ext cx="1600200" cy="228600"/>
          </a:xfrm>
          <a:prstGeom prst="straightConnector1">
            <a:avLst/>
          </a:prstGeom>
          <a:ln w="2540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4416136" y="3429000"/>
            <a:ext cx="304892" cy="369332"/>
          </a:xfrm>
          <a:prstGeom prst="rect">
            <a:avLst/>
          </a:prstGeom>
          <a:solidFill>
            <a:srgbClr val="FFFF00"/>
          </a:solidFill>
        </p:spPr>
        <p:txBody>
          <a:bodyPr wrap="none" rtlCol="0">
            <a:spAutoFit/>
          </a:bodyPr>
          <a:lstStyle/>
          <a:p>
            <a:r>
              <a:rPr lang="en-US" dirty="0" smtClean="0"/>
              <a:t>X</a:t>
            </a:r>
            <a:endParaRPr lang="en-US" dirty="0"/>
          </a:p>
        </p:txBody>
      </p:sp>
      <p:sp>
        <p:nvSpPr>
          <p:cNvPr id="19" name="TextBox 18"/>
          <p:cNvSpPr txBox="1"/>
          <p:nvPr/>
        </p:nvSpPr>
        <p:spPr>
          <a:xfrm>
            <a:off x="3120644" y="3429000"/>
            <a:ext cx="296876" cy="369332"/>
          </a:xfrm>
          <a:prstGeom prst="rect">
            <a:avLst/>
          </a:prstGeom>
          <a:solidFill>
            <a:srgbClr val="FFFF00"/>
          </a:solidFill>
        </p:spPr>
        <p:txBody>
          <a:bodyPr wrap="none" rtlCol="0">
            <a:spAutoFit/>
          </a:bodyPr>
          <a:lstStyle/>
          <a:p>
            <a:r>
              <a:rPr lang="en-US" dirty="0" smtClean="0"/>
              <a:t>Y</a:t>
            </a:r>
            <a:endParaRPr lang="en-US" dirty="0"/>
          </a:p>
        </p:txBody>
      </p:sp>
      <p:sp>
        <p:nvSpPr>
          <p:cNvPr id="17" name="TextBox 16"/>
          <p:cNvSpPr txBox="1"/>
          <p:nvPr/>
        </p:nvSpPr>
        <p:spPr>
          <a:xfrm>
            <a:off x="0" y="4648200"/>
            <a:ext cx="9144000" cy="1200329"/>
          </a:xfrm>
          <a:prstGeom prst="rect">
            <a:avLst/>
          </a:prstGeom>
          <a:noFill/>
        </p:spPr>
        <p:txBody>
          <a:bodyPr wrap="square" rtlCol="0">
            <a:spAutoFit/>
          </a:bodyPr>
          <a:lstStyle/>
          <a:p>
            <a:r>
              <a:rPr lang="en-US" dirty="0" smtClean="0"/>
              <a:t>At the beginning of each scan, the x-ray gun is set to motor’s absolute position. The distance from this absolute point to the board corner can be measured (with a ±0.5 mm precision), so that roughly, I can locate on the zigzag board the region that was scanned.</a:t>
            </a:r>
          </a:p>
          <a:p>
            <a:r>
              <a:rPr lang="en-US" dirty="0" smtClean="0"/>
              <a:t>The measured distances from absolute point to the corner are 79.0 mm in X and 75.7 mm in Y.</a:t>
            </a:r>
            <a:endParaRPr lang="en-US" dirty="0"/>
          </a:p>
        </p:txBody>
      </p:sp>
      <p:sp>
        <p:nvSpPr>
          <p:cNvPr id="10" name="Slide Number Placeholder 9"/>
          <p:cNvSpPr>
            <a:spLocks noGrp="1"/>
          </p:cNvSpPr>
          <p:nvPr>
            <p:ph type="sldNum" sz="quarter" idx="12"/>
          </p:nvPr>
        </p:nvSpPr>
        <p:spPr>
          <a:xfrm>
            <a:off x="7010400" y="6492875"/>
            <a:ext cx="2133600" cy="365125"/>
          </a:xfrm>
        </p:spPr>
        <p:txBody>
          <a:bodyPr/>
          <a:lstStyle/>
          <a:p>
            <a:fld id="{B6F15528-21DE-4FAA-801E-634DDDAF4B2B}" type="slidenum">
              <a:rPr lang="en-US" sz="2000" b="1" smtClean="0"/>
              <a:pPr/>
              <a:t>3</a:t>
            </a:fld>
            <a:endParaRPr lang="en-US" sz="2000" b="1" dirty="0"/>
          </a:p>
        </p:txBody>
      </p:sp>
    </p:spTree>
    <p:extLst>
      <p:ext uri="{BB962C8B-B14F-4D97-AF65-F5344CB8AC3E}">
        <p14:creationId xmlns:p14="http://schemas.microsoft.com/office/powerpoint/2010/main" val="26041048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492443"/>
          </a:xfrm>
          <a:prstGeom prst="rect">
            <a:avLst/>
          </a:prstGeom>
          <a:noFill/>
        </p:spPr>
        <p:txBody>
          <a:bodyPr wrap="square" rtlCol="0">
            <a:spAutoFit/>
          </a:bodyPr>
          <a:lstStyle/>
          <a:p>
            <a:r>
              <a:rPr lang="en-US" sz="2600" b="1" dirty="0" smtClean="0">
                <a:solidFill>
                  <a:srgbClr val="00B050"/>
                </a:solidFill>
              </a:rPr>
              <a:t>Analyses – Cluster Builder  </a:t>
            </a:r>
            <a:endParaRPr lang="en-US" sz="2600" b="1" dirty="0">
              <a:solidFill>
                <a:srgbClr val="00B050"/>
              </a:solidFill>
            </a:endParaRPr>
          </a:p>
        </p:txBody>
      </p:sp>
      <p:sp>
        <p:nvSpPr>
          <p:cNvPr id="5" name="TextBox 4"/>
          <p:cNvSpPr txBox="1"/>
          <p:nvPr/>
        </p:nvSpPr>
        <p:spPr>
          <a:xfrm>
            <a:off x="0" y="533400"/>
            <a:ext cx="9144000" cy="2585323"/>
          </a:xfrm>
          <a:prstGeom prst="rect">
            <a:avLst/>
          </a:prstGeom>
          <a:noFill/>
        </p:spPr>
        <p:txBody>
          <a:bodyPr wrap="square" rtlCol="0">
            <a:spAutoFit/>
          </a:bodyPr>
          <a:lstStyle/>
          <a:p>
            <a:pPr marL="285750" indent="-285750">
              <a:buFont typeface="Arial" pitchFamily="34" charset="0"/>
              <a:buChar char="•"/>
            </a:pPr>
            <a:r>
              <a:rPr lang="en-US" dirty="0" smtClean="0"/>
              <a:t>Mike Phipps has a data analysis software package (based on C++ &amp; ROOT) which unpacks raw data and writes </a:t>
            </a:r>
            <a:r>
              <a:rPr lang="en-US" dirty="0" err="1" smtClean="0"/>
              <a:t>TTrees</a:t>
            </a:r>
            <a:r>
              <a:rPr lang="en-US" dirty="0" smtClean="0"/>
              <a:t>. Then further analysis can be done based on </a:t>
            </a:r>
            <a:r>
              <a:rPr lang="en-US" dirty="0" err="1" smtClean="0"/>
              <a:t>TTrees</a:t>
            </a:r>
            <a:r>
              <a:rPr lang="en-US" dirty="0" smtClean="0"/>
              <a:t>.</a:t>
            </a:r>
            <a:endParaRPr lang="en-US" dirty="0"/>
          </a:p>
          <a:p>
            <a:pPr marL="285750" indent="-285750">
              <a:buFont typeface="Arial" pitchFamily="34" charset="0"/>
              <a:buChar char="•"/>
            </a:pPr>
            <a:r>
              <a:rPr lang="en-US" dirty="0" smtClean="0"/>
              <a:t>It is important that a cluster is well defined and reconstructed. In Mike’s package, two cuts are applied: (1) </a:t>
            </a:r>
            <a:r>
              <a:rPr lang="en-US" dirty="0"/>
              <a:t>N</a:t>
            </a:r>
            <a:r>
              <a:rPr lang="en-US" dirty="0" smtClean="0"/>
              <a:t> sigma threshold cut (N=5); (2) </a:t>
            </a:r>
            <a:r>
              <a:rPr lang="en-US" dirty="0" err="1" smtClean="0"/>
              <a:t>avg</a:t>
            </a:r>
            <a:r>
              <a:rPr lang="en-US" dirty="0" smtClean="0"/>
              <a:t> charge cut event by event, </a:t>
            </a:r>
            <a:r>
              <a:rPr lang="en-US" dirty="0" err="1" smtClean="0"/>
              <a:t>avg</a:t>
            </a:r>
            <a:r>
              <a:rPr lang="en-US" dirty="0" smtClean="0"/>
              <a:t> charge calculation is based on 3-strip events, in case of &lt;3-strip events, this cut is useless.  The results are (1) many real cluster multiplicity = 1 events are excluded; (2) strip multiplicity (or cluster size) turns to be bigger (this is why cluster size 4~5 in the summer data.).</a:t>
            </a:r>
            <a:endParaRPr lang="en-US" dirty="0"/>
          </a:p>
          <a:p>
            <a:pPr marL="285750" indent="-285750">
              <a:buFont typeface="Arial" pitchFamily="34" charset="0"/>
              <a:buChar char="•"/>
            </a:pPr>
            <a:r>
              <a:rPr lang="en-US" dirty="0" smtClean="0"/>
              <a:t>To overcome the issue, the 2</a:t>
            </a:r>
            <a:r>
              <a:rPr lang="en-US" baseline="30000" dirty="0" smtClean="0"/>
              <a:t>nd</a:t>
            </a:r>
            <a:r>
              <a:rPr lang="en-US" dirty="0" smtClean="0"/>
              <a:t> cut is changed to: cut away a strip-hit where the max. charge &lt; N*5*sigma, N=4. This is the same as to say: S/N ratio to be bigger than 5N (N=4).</a:t>
            </a:r>
            <a:endParaRPr lang="en-US" dirty="0"/>
          </a:p>
        </p:txBody>
      </p:sp>
      <p:pic>
        <p:nvPicPr>
          <p:cNvPr id="2050" name="Picture 2" descr="E:\BNL_ZZscan_Nov2015\TestPlots\TestPlot_Pulse_ZZ30_run1324_evtNo5.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3124200"/>
            <a:ext cx="4419600" cy="373380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E:\BNL_ZZscan_Nov2015\TestPlots\TestPlot_Pulse_ZZ30_run1324_evtNo5_cutNoiseMor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3124200"/>
            <a:ext cx="4572000" cy="3733800"/>
          </a:xfrm>
          <a:prstGeom prst="rect">
            <a:avLst/>
          </a:prstGeom>
          <a:noFill/>
          <a:extLst>
            <a:ext uri="{909E8E84-426E-40DD-AFC4-6F175D3DCCD1}">
              <a14:hiddenFill xmlns:a14="http://schemas.microsoft.com/office/drawing/2010/main">
                <a:solidFill>
                  <a:srgbClr val="FFFFFF"/>
                </a:solidFill>
              </a14:hiddenFill>
            </a:ext>
          </a:extLst>
        </p:spPr>
      </p:pic>
      <p:sp>
        <p:nvSpPr>
          <p:cNvPr id="6" name="Right Arrow 5"/>
          <p:cNvSpPr/>
          <p:nvPr/>
        </p:nvSpPr>
        <p:spPr>
          <a:xfrm>
            <a:off x="4114800" y="4800600"/>
            <a:ext cx="762000" cy="1905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4114800" y="4964668"/>
            <a:ext cx="777777" cy="369332"/>
          </a:xfrm>
          <a:prstGeom prst="rect">
            <a:avLst/>
          </a:prstGeom>
          <a:noFill/>
        </p:spPr>
        <p:txBody>
          <a:bodyPr wrap="none" rtlCol="0">
            <a:spAutoFit/>
          </a:bodyPr>
          <a:lstStyle/>
          <a:p>
            <a:r>
              <a:rPr lang="en-US" b="1" dirty="0" smtClean="0">
                <a:solidFill>
                  <a:srgbClr val="FF0000"/>
                </a:solidFill>
              </a:rPr>
              <a:t>S/N&gt;4</a:t>
            </a:r>
            <a:endParaRPr lang="en-US" b="1" dirty="0">
              <a:solidFill>
                <a:srgbClr val="FF0000"/>
              </a:solidFill>
            </a:endParaRPr>
          </a:p>
        </p:txBody>
      </p:sp>
      <p:sp>
        <p:nvSpPr>
          <p:cNvPr id="8" name="TextBox 7"/>
          <p:cNvSpPr txBox="1"/>
          <p:nvPr/>
        </p:nvSpPr>
        <p:spPr>
          <a:xfrm>
            <a:off x="609600" y="3886200"/>
            <a:ext cx="2057400" cy="646331"/>
          </a:xfrm>
          <a:prstGeom prst="rect">
            <a:avLst/>
          </a:prstGeom>
          <a:noFill/>
        </p:spPr>
        <p:txBody>
          <a:bodyPr wrap="square" rtlCol="0">
            <a:spAutoFit/>
          </a:bodyPr>
          <a:lstStyle/>
          <a:p>
            <a:r>
              <a:rPr lang="en-US" dirty="0" err="1" smtClean="0">
                <a:solidFill>
                  <a:srgbClr val="FF0000"/>
                </a:solidFill>
              </a:rPr>
              <a:t>Clust</a:t>
            </a:r>
            <a:r>
              <a:rPr lang="en-US" dirty="0" smtClean="0">
                <a:solidFill>
                  <a:srgbClr val="FF0000"/>
                </a:solidFill>
              </a:rPr>
              <a:t>. Multi. &gt; 1;</a:t>
            </a:r>
          </a:p>
          <a:p>
            <a:r>
              <a:rPr lang="en-US" dirty="0" err="1" smtClean="0">
                <a:solidFill>
                  <a:srgbClr val="FF0000"/>
                </a:solidFill>
              </a:rPr>
              <a:t>Clust</a:t>
            </a:r>
            <a:r>
              <a:rPr lang="en-US" dirty="0" smtClean="0">
                <a:solidFill>
                  <a:srgbClr val="FF0000"/>
                </a:solidFill>
              </a:rPr>
              <a:t>. Size = 4.</a:t>
            </a:r>
            <a:endParaRPr lang="en-US" dirty="0">
              <a:solidFill>
                <a:srgbClr val="FF0000"/>
              </a:solidFill>
            </a:endParaRPr>
          </a:p>
        </p:txBody>
      </p:sp>
      <p:sp>
        <p:nvSpPr>
          <p:cNvPr id="11" name="TextBox 10"/>
          <p:cNvSpPr txBox="1"/>
          <p:nvPr/>
        </p:nvSpPr>
        <p:spPr>
          <a:xfrm>
            <a:off x="5257800" y="3886200"/>
            <a:ext cx="2057400" cy="646331"/>
          </a:xfrm>
          <a:prstGeom prst="rect">
            <a:avLst/>
          </a:prstGeom>
          <a:noFill/>
        </p:spPr>
        <p:txBody>
          <a:bodyPr wrap="square" rtlCol="0">
            <a:spAutoFit/>
          </a:bodyPr>
          <a:lstStyle/>
          <a:p>
            <a:r>
              <a:rPr lang="en-US" dirty="0" err="1" smtClean="0">
                <a:solidFill>
                  <a:srgbClr val="FF0000"/>
                </a:solidFill>
              </a:rPr>
              <a:t>Clust</a:t>
            </a:r>
            <a:r>
              <a:rPr lang="en-US" dirty="0" smtClean="0">
                <a:solidFill>
                  <a:srgbClr val="FF0000"/>
                </a:solidFill>
              </a:rPr>
              <a:t>. Multi. = 1;</a:t>
            </a:r>
          </a:p>
          <a:p>
            <a:r>
              <a:rPr lang="en-US" dirty="0" err="1" smtClean="0">
                <a:solidFill>
                  <a:srgbClr val="FF0000"/>
                </a:solidFill>
              </a:rPr>
              <a:t>Clust</a:t>
            </a:r>
            <a:r>
              <a:rPr lang="en-US" dirty="0" smtClean="0">
                <a:solidFill>
                  <a:srgbClr val="FF0000"/>
                </a:solidFill>
              </a:rPr>
              <a:t>. Size = 2.</a:t>
            </a:r>
            <a:endParaRPr lang="en-US" dirty="0">
              <a:solidFill>
                <a:srgbClr val="FF0000"/>
              </a:solidFill>
            </a:endParaRPr>
          </a:p>
        </p:txBody>
      </p:sp>
      <p:sp>
        <p:nvSpPr>
          <p:cNvPr id="10" name="Slide Number Placeholder 9"/>
          <p:cNvSpPr>
            <a:spLocks noGrp="1"/>
          </p:cNvSpPr>
          <p:nvPr>
            <p:ph type="sldNum" sz="quarter" idx="12"/>
          </p:nvPr>
        </p:nvSpPr>
        <p:spPr>
          <a:xfrm>
            <a:off x="7010400" y="6492875"/>
            <a:ext cx="2133600" cy="365125"/>
          </a:xfrm>
        </p:spPr>
        <p:txBody>
          <a:bodyPr/>
          <a:lstStyle/>
          <a:p>
            <a:fld id="{B6F15528-21DE-4FAA-801E-634DDDAF4B2B}" type="slidenum">
              <a:rPr lang="en-US" sz="2000" b="1" smtClean="0"/>
              <a:pPr/>
              <a:t>4</a:t>
            </a:fld>
            <a:endParaRPr lang="en-US" sz="2000" b="1" dirty="0"/>
          </a:p>
        </p:txBody>
      </p:sp>
    </p:spTree>
    <p:extLst>
      <p:ext uri="{BB962C8B-B14F-4D97-AF65-F5344CB8AC3E}">
        <p14:creationId xmlns:p14="http://schemas.microsoft.com/office/powerpoint/2010/main" val="17611580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3962400"/>
            <a:ext cx="4267201" cy="178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0" y="0"/>
            <a:ext cx="9144000" cy="492443"/>
          </a:xfrm>
          <a:prstGeom prst="rect">
            <a:avLst/>
          </a:prstGeom>
          <a:noFill/>
        </p:spPr>
        <p:txBody>
          <a:bodyPr wrap="square" rtlCol="0">
            <a:spAutoFit/>
          </a:bodyPr>
          <a:lstStyle/>
          <a:p>
            <a:r>
              <a:rPr lang="en-US" sz="2600" b="1" dirty="0" smtClean="0">
                <a:solidFill>
                  <a:srgbClr val="00B050"/>
                </a:solidFill>
              </a:rPr>
              <a:t>Results – scan on ZZ_30 board, along phi (across strips)</a:t>
            </a:r>
            <a:endParaRPr lang="en-US" sz="2600" b="1" dirty="0">
              <a:solidFill>
                <a:srgbClr val="00B050"/>
              </a:solidFill>
            </a:endParaRPr>
          </a:p>
        </p:txBody>
      </p:sp>
      <p:pic>
        <p:nvPicPr>
          <p:cNvPr id="3074" name="Picture 2" descr="E:\BNL_ZZscan_Nov2015\Results\Results-1\ZZ30_scanAlong_Phi\ZZ30_alongPhi_centroid_vs_motorPo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81000"/>
            <a:ext cx="4572000" cy="330430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43401" y="457200"/>
            <a:ext cx="4793672" cy="3304309"/>
          </a:xfrm>
          <a:prstGeom prst="rect">
            <a:avLst/>
          </a:prstGeom>
        </p:spPr>
      </p:pic>
      <p:sp>
        <p:nvSpPr>
          <p:cNvPr id="6" name="TextBox 5"/>
          <p:cNvSpPr txBox="1"/>
          <p:nvPr/>
        </p:nvSpPr>
        <p:spPr>
          <a:xfrm>
            <a:off x="609599" y="420377"/>
            <a:ext cx="3733801" cy="369332"/>
          </a:xfrm>
          <a:prstGeom prst="rect">
            <a:avLst/>
          </a:prstGeom>
          <a:noFill/>
        </p:spPr>
        <p:txBody>
          <a:bodyPr wrap="square" rtlCol="0">
            <a:spAutoFit/>
          </a:bodyPr>
          <a:lstStyle/>
          <a:p>
            <a:r>
              <a:rPr lang="en-US" dirty="0" smtClean="0">
                <a:solidFill>
                  <a:srgbClr val="FF0000"/>
                </a:solidFill>
              </a:rPr>
              <a:t>Centroid</a:t>
            </a:r>
            <a:r>
              <a:rPr lang="en-US" dirty="0" smtClean="0"/>
              <a:t> (in phi) vs. X (Y=53.2 mm)</a:t>
            </a:r>
            <a:endParaRPr lang="en-US" dirty="0"/>
          </a:p>
        </p:txBody>
      </p:sp>
      <p:sp>
        <p:nvSpPr>
          <p:cNvPr id="8" name="TextBox 7"/>
          <p:cNvSpPr txBox="1"/>
          <p:nvPr/>
        </p:nvSpPr>
        <p:spPr>
          <a:xfrm>
            <a:off x="5029200" y="484909"/>
            <a:ext cx="3352800" cy="369332"/>
          </a:xfrm>
          <a:prstGeom prst="rect">
            <a:avLst/>
          </a:prstGeom>
          <a:noFill/>
        </p:spPr>
        <p:txBody>
          <a:bodyPr wrap="square" rtlCol="0">
            <a:spAutoFit/>
          </a:bodyPr>
          <a:lstStyle/>
          <a:p>
            <a:r>
              <a:rPr lang="en-US" dirty="0" smtClean="0">
                <a:solidFill>
                  <a:srgbClr val="FF0000"/>
                </a:solidFill>
              </a:rPr>
              <a:t>Cluster size</a:t>
            </a:r>
            <a:r>
              <a:rPr lang="en-US" dirty="0" smtClean="0"/>
              <a:t> vs. X (Y=53.2 mm)</a:t>
            </a:r>
            <a:endParaRPr lang="en-US" dirty="0"/>
          </a:p>
        </p:txBody>
      </p:sp>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43401" y="4114800"/>
            <a:ext cx="4800599" cy="2743200"/>
          </a:xfrm>
          <a:prstGeom prst="rect">
            <a:avLst/>
          </a:prstGeom>
        </p:spPr>
      </p:pic>
      <p:sp>
        <p:nvSpPr>
          <p:cNvPr id="10" name="TextBox 9"/>
          <p:cNvSpPr txBox="1"/>
          <p:nvPr/>
        </p:nvSpPr>
        <p:spPr>
          <a:xfrm>
            <a:off x="5181600" y="3974068"/>
            <a:ext cx="3352800" cy="369332"/>
          </a:xfrm>
          <a:prstGeom prst="rect">
            <a:avLst/>
          </a:prstGeom>
          <a:noFill/>
        </p:spPr>
        <p:txBody>
          <a:bodyPr wrap="square" rtlCol="0">
            <a:spAutoFit/>
          </a:bodyPr>
          <a:lstStyle/>
          <a:p>
            <a:r>
              <a:rPr lang="en-US" dirty="0" smtClean="0">
                <a:solidFill>
                  <a:srgbClr val="FF0000"/>
                </a:solidFill>
              </a:rPr>
              <a:t>Cluster charge</a:t>
            </a:r>
            <a:r>
              <a:rPr lang="en-US" dirty="0" smtClean="0"/>
              <a:t> vs. X (Y=53.2 mm)</a:t>
            </a:r>
            <a:endParaRPr lang="en-US" dirty="0"/>
          </a:p>
        </p:txBody>
      </p:sp>
      <p:sp>
        <p:nvSpPr>
          <p:cNvPr id="9" name="Right Arrow 8"/>
          <p:cNvSpPr/>
          <p:nvPr/>
        </p:nvSpPr>
        <p:spPr>
          <a:xfrm>
            <a:off x="761998" y="4863525"/>
            <a:ext cx="3048002" cy="228600"/>
          </a:xfrm>
          <a:prstGeom prst="rightArrow">
            <a:avLst/>
          </a:prstGeom>
          <a:solidFill>
            <a:srgbClr val="FFFF00">
              <a:alpha val="50000"/>
            </a:srgb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761998" y="5903893"/>
            <a:ext cx="3761992" cy="369332"/>
          </a:xfrm>
          <a:prstGeom prst="rect">
            <a:avLst/>
          </a:prstGeom>
          <a:noFill/>
        </p:spPr>
        <p:txBody>
          <a:bodyPr wrap="none" rtlCol="0">
            <a:spAutoFit/>
          </a:bodyPr>
          <a:lstStyle/>
          <a:p>
            <a:r>
              <a:rPr lang="en-US" dirty="0" smtClean="0"/>
              <a:t>Scanned 3.7 mm along X, step 0.1 mm</a:t>
            </a:r>
            <a:endParaRPr lang="en-US" dirty="0"/>
          </a:p>
        </p:txBody>
      </p:sp>
      <p:sp>
        <p:nvSpPr>
          <p:cNvPr id="12" name="TextBox 11"/>
          <p:cNvSpPr txBox="1"/>
          <p:nvPr/>
        </p:nvSpPr>
        <p:spPr>
          <a:xfrm>
            <a:off x="76200" y="6273225"/>
            <a:ext cx="4731326" cy="584775"/>
          </a:xfrm>
          <a:prstGeom prst="rect">
            <a:avLst/>
          </a:prstGeom>
          <a:noFill/>
        </p:spPr>
        <p:txBody>
          <a:bodyPr wrap="square" rtlCol="0">
            <a:spAutoFit/>
          </a:bodyPr>
          <a:lstStyle/>
          <a:p>
            <a:pPr algn="ctr"/>
            <a:r>
              <a:rPr lang="en-US" sz="1600" dirty="0" smtClean="0"/>
              <a:t>Note the source came from </a:t>
            </a:r>
          </a:p>
          <a:p>
            <a:pPr algn="ctr"/>
            <a:r>
              <a:rPr lang="en-US" sz="1600" dirty="0" smtClean="0"/>
              <a:t>a collimator of 50 um (X) by 8 mm (Y)</a:t>
            </a:r>
            <a:endParaRPr lang="en-US" sz="1600" dirty="0"/>
          </a:p>
        </p:txBody>
      </p:sp>
      <p:sp>
        <p:nvSpPr>
          <p:cNvPr id="13" name="TextBox 12"/>
          <p:cNvSpPr txBox="1"/>
          <p:nvPr/>
        </p:nvSpPr>
        <p:spPr>
          <a:xfrm>
            <a:off x="4800600" y="3581400"/>
            <a:ext cx="4045527" cy="523220"/>
          </a:xfrm>
          <a:prstGeom prst="rect">
            <a:avLst/>
          </a:prstGeom>
          <a:noFill/>
        </p:spPr>
        <p:txBody>
          <a:bodyPr wrap="square" rtlCol="0">
            <a:spAutoFit/>
          </a:bodyPr>
          <a:lstStyle/>
          <a:p>
            <a:r>
              <a:rPr lang="en-US" sz="1400" b="1" dirty="0" smtClean="0"/>
              <a:t>Almost all events have cluster size &lt; 2 </a:t>
            </a:r>
          </a:p>
          <a:p>
            <a:r>
              <a:rPr lang="en-US" sz="1400" b="1" dirty="0" smtClean="0"/>
              <a:t>(except cosmic signals)</a:t>
            </a:r>
            <a:endParaRPr lang="en-US" sz="1400" b="1" dirty="0"/>
          </a:p>
        </p:txBody>
      </p:sp>
      <p:cxnSp>
        <p:nvCxnSpPr>
          <p:cNvPr id="15" name="Straight Connector 14"/>
          <p:cNvCxnSpPr/>
          <p:nvPr/>
        </p:nvCxnSpPr>
        <p:spPr>
          <a:xfrm>
            <a:off x="761998" y="789709"/>
            <a:ext cx="0" cy="5114184"/>
          </a:xfrm>
          <a:prstGeom prst="line">
            <a:avLst/>
          </a:prstGeom>
          <a:ln w="12700">
            <a:solidFill>
              <a:srgbClr val="000099"/>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3810000" y="762000"/>
            <a:ext cx="0" cy="5114184"/>
          </a:xfrm>
          <a:prstGeom prst="line">
            <a:avLst/>
          </a:prstGeom>
          <a:ln w="12700">
            <a:solidFill>
              <a:srgbClr val="00009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2209800" y="789709"/>
            <a:ext cx="0" cy="5114184"/>
          </a:xfrm>
          <a:prstGeom prst="line">
            <a:avLst/>
          </a:prstGeom>
          <a:ln w="22225">
            <a:solidFill>
              <a:srgbClr val="000099"/>
            </a:solidFill>
            <a:prstDash val="dashDot"/>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3276600" y="789709"/>
            <a:ext cx="0" cy="5114184"/>
          </a:xfrm>
          <a:prstGeom prst="line">
            <a:avLst/>
          </a:prstGeom>
          <a:ln w="22225">
            <a:solidFill>
              <a:srgbClr val="000099"/>
            </a:solidFill>
            <a:prstDash val="dashDot"/>
          </a:ln>
        </p:spPr>
        <p:style>
          <a:lnRef idx="1">
            <a:schemeClr val="accent1"/>
          </a:lnRef>
          <a:fillRef idx="0">
            <a:schemeClr val="accent1"/>
          </a:fillRef>
          <a:effectRef idx="0">
            <a:schemeClr val="accent1"/>
          </a:effectRef>
          <a:fontRef idx="minor">
            <a:schemeClr val="tx1"/>
          </a:fontRef>
        </p:style>
      </p:cxnSp>
      <p:cxnSp>
        <p:nvCxnSpPr>
          <p:cNvPr id="3" name="Straight Connector 2"/>
          <p:cNvCxnSpPr/>
          <p:nvPr/>
        </p:nvCxnSpPr>
        <p:spPr>
          <a:xfrm>
            <a:off x="4807526" y="1676400"/>
            <a:ext cx="3879274" cy="0"/>
          </a:xfrm>
          <a:prstGeom prst="line">
            <a:avLst/>
          </a:prstGeom>
          <a:ln w="22225">
            <a:prstDash val="sysDash"/>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2133600" y="4623375"/>
            <a:ext cx="0" cy="634425"/>
          </a:xfrm>
          <a:prstGeom prst="straightConnector1">
            <a:avLst/>
          </a:prstGeom>
          <a:ln w="317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20027" y="6081337"/>
            <a:ext cx="737702" cy="307777"/>
          </a:xfrm>
          <a:prstGeom prst="rect">
            <a:avLst/>
          </a:prstGeom>
          <a:solidFill>
            <a:srgbClr val="15D9AA"/>
          </a:solidFill>
        </p:spPr>
        <p:txBody>
          <a:bodyPr wrap="none" rtlCol="0">
            <a:spAutoFit/>
          </a:bodyPr>
          <a:lstStyle/>
          <a:p>
            <a:r>
              <a:rPr lang="en-US" sz="1400" dirty="0" smtClean="0"/>
              <a:t>0.5 mm</a:t>
            </a:r>
            <a:endParaRPr lang="en-US" sz="1400" dirty="0"/>
          </a:p>
        </p:txBody>
      </p:sp>
      <p:cxnSp>
        <p:nvCxnSpPr>
          <p:cNvPr id="22" name="Straight Arrow Connector 21"/>
          <p:cNvCxnSpPr>
            <a:stCxn id="18" idx="0"/>
          </p:cNvCxnSpPr>
          <p:nvPr/>
        </p:nvCxnSpPr>
        <p:spPr>
          <a:xfrm flipV="1">
            <a:off x="348824" y="4977825"/>
            <a:ext cx="1708576" cy="1103512"/>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sp>
        <p:nvSpPr>
          <p:cNvPr id="24" name="Slide Number Placeholder 9"/>
          <p:cNvSpPr>
            <a:spLocks noGrp="1"/>
          </p:cNvSpPr>
          <p:nvPr>
            <p:ph type="sldNum" sz="quarter" idx="12"/>
          </p:nvPr>
        </p:nvSpPr>
        <p:spPr>
          <a:xfrm>
            <a:off x="7010400" y="6492875"/>
            <a:ext cx="2133600" cy="365125"/>
          </a:xfrm>
        </p:spPr>
        <p:txBody>
          <a:bodyPr/>
          <a:lstStyle/>
          <a:p>
            <a:fld id="{B6F15528-21DE-4FAA-801E-634DDDAF4B2B}" type="slidenum">
              <a:rPr lang="en-US" sz="2000" b="1" smtClean="0"/>
              <a:pPr/>
              <a:t>5</a:t>
            </a:fld>
            <a:endParaRPr lang="en-US" sz="2000" b="1" dirty="0"/>
          </a:p>
        </p:txBody>
      </p:sp>
    </p:spTree>
    <p:extLst>
      <p:ext uri="{BB962C8B-B14F-4D97-AF65-F5344CB8AC3E}">
        <p14:creationId xmlns:p14="http://schemas.microsoft.com/office/powerpoint/2010/main" val="14583000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26" y="3656208"/>
            <a:ext cx="4608924" cy="3125592"/>
          </a:xfrm>
          <a:prstGeom prst="rect">
            <a:avLst/>
          </a:prstGeom>
        </p:spPr>
      </p:pic>
      <p:pic>
        <p:nvPicPr>
          <p:cNvPr id="1024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3000" y="609600"/>
            <a:ext cx="3657600" cy="40760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0" y="0"/>
            <a:ext cx="9144000" cy="492443"/>
          </a:xfrm>
          <a:prstGeom prst="rect">
            <a:avLst/>
          </a:prstGeom>
          <a:noFill/>
        </p:spPr>
        <p:txBody>
          <a:bodyPr wrap="square" rtlCol="0">
            <a:spAutoFit/>
          </a:bodyPr>
          <a:lstStyle/>
          <a:p>
            <a:r>
              <a:rPr lang="en-US" sz="2600" b="1" dirty="0" smtClean="0">
                <a:solidFill>
                  <a:srgbClr val="00B050"/>
                </a:solidFill>
              </a:rPr>
              <a:t>Results – scan on ZZ_30 board, along phi (across strips)</a:t>
            </a:r>
            <a:endParaRPr lang="en-US" sz="2600" b="1" dirty="0">
              <a:solidFill>
                <a:srgbClr val="00B050"/>
              </a:solidFill>
            </a:endParaRPr>
          </a:p>
        </p:txBody>
      </p:sp>
      <p:pic>
        <p:nvPicPr>
          <p:cNvPr id="3074" name="Picture 2" descr="E:\BNL_ZZscan_Nov2015\Results\Results-1\ZZ30_scanAlong_Phi\ZZ30_alongPhi_centroid_vs_motorPos.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381000"/>
            <a:ext cx="4572000" cy="3304309"/>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609599" y="420377"/>
            <a:ext cx="3733801" cy="369332"/>
          </a:xfrm>
          <a:prstGeom prst="rect">
            <a:avLst/>
          </a:prstGeom>
          <a:noFill/>
        </p:spPr>
        <p:txBody>
          <a:bodyPr wrap="square" rtlCol="0">
            <a:spAutoFit/>
          </a:bodyPr>
          <a:lstStyle/>
          <a:p>
            <a:r>
              <a:rPr lang="en-US" dirty="0" smtClean="0">
                <a:solidFill>
                  <a:srgbClr val="FF0000"/>
                </a:solidFill>
              </a:rPr>
              <a:t>Centroid</a:t>
            </a:r>
            <a:r>
              <a:rPr lang="en-US" dirty="0" smtClean="0"/>
              <a:t> (in phi) vs. X (Y=53.2 mm)</a:t>
            </a:r>
            <a:endParaRPr lang="en-US" dirty="0"/>
          </a:p>
        </p:txBody>
      </p:sp>
      <p:sp>
        <p:nvSpPr>
          <p:cNvPr id="9" name="Right Arrow 8"/>
          <p:cNvSpPr/>
          <p:nvPr/>
        </p:nvSpPr>
        <p:spPr>
          <a:xfrm>
            <a:off x="5199886" y="2280482"/>
            <a:ext cx="3048002" cy="386518"/>
          </a:xfrm>
          <a:prstGeom prst="rightArrow">
            <a:avLst/>
          </a:prstGeom>
          <a:solidFill>
            <a:srgbClr val="FFFF00">
              <a:alpha val="50000"/>
            </a:srgb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p:cNvCxnSpPr/>
          <p:nvPr/>
        </p:nvCxnSpPr>
        <p:spPr>
          <a:xfrm>
            <a:off x="761998" y="789709"/>
            <a:ext cx="0" cy="5114184"/>
          </a:xfrm>
          <a:prstGeom prst="line">
            <a:avLst/>
          </a:prstGeom>
          <a:ln w="12700">
            <a:solidFill>
              <a:srgbClr val="000099"/>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3810000" y="762000"/>
            <a:ext cx="0" cy="5114184"/>
          </a:xfrm>
          <a:prstGeom prst="line">
            <a:avLst/>
          </a:prstGeom>
          <a:ln w="12700">
            <a:solidFill>
              <a:srgbClr val="00009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2209800" y="789709"/>
            <a:ext cx="0" cy="5114184"/>
          </a:xfrm>
          <a:prstGeom prst="line">
            <a:avLst/>
          </a:prstGeom>
          <a:ln w="22225">
            <a:solidFill>
              <a:srgbClr val="000099"/>
            </a:solidFill>
            <a:prstDash val="dashDot"/>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3276600" y="789709"/>
            <a:ext cx="0" cy="5114184"/>
          </a:xfrm>
          <a:prstGeom prst="line">
            <a:avLst/>
          </a:prstGeom>
          <a:ln w="22225">
            <a:solidFill>
              <a:srgbClr val="000099"/>
            </a:solidFill>
            <a:prstDash val="dashDot"/>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8382000" y="1600200"/>
            <a:ext cx="670376" cy="369332"/>
          </a:xfrm>
          <a:prstGeom prst="rect">
            <a:avLst/>
          </a:prstGeom>
          <a:solidFill>
            <a:srgbClr val="FFFF00"/>
          </a:solidFill>
        </p:spPr>
        <p:txBody>
          <a:bodyPr wrap="none" rtlCol="0">
            <a:spAutoFit/>
          </a:bodyPr>
          <a:lstStyle/>
          <a:p>
            <a:r>
              <a:rPr lang="en-US" dirty="0" smtClean="0"/>
              <a:t>8mm</a:t>
            </a:r>
            <a:endParaRPr lang="en-US" dirty="0"/>
          </a:p>
        </p:txBody>
      </p:sp>
      <p:sp>
        <p:nvSpPr>
          <p:cNvPr id="17" name="TextBox 16"/>
          <p:cNvSpPr txBox="1"/>
          <p:nvPr/>
        </p:nvSpPr>
        <p:spPr>
          <a:xfrm>
            <a:off x="4606898" y="5715000"/>
            <a:ext cx="4537102" cy="923330"/>
          </a:xfrm>
          <a:prstGeom prst="rect">
            <a:avLst/>
          </a:prstGeom>
          <a:noFill/>
        </p:spPr>
        <p:txBody>
          <a:bodyPr wrap="square" rtlCol="0">
            <a:spAutoFit/>
          </a:bodyPr>
          <a:lstStyle/>
          <a:p>
            <a:r>
              <a:rPr lang="en-US" dirty="0" smtClean="0">
                <a:solidFill>
                  <a:srgbClr val="FF0000"/>
                </a:solidFill>
              </a:rPr>
              <a:t>Ratio of copper area in the 8mm*0.05mm region.</a:t>
            </a:r>
          </a:p>
          <a:p>
            <a:r>
              <a:rPr lang="en-US" dirty="0" smtClean="0">
                <a:solidFill>
                  <a:srgbClr val="FF0000"/>
                </a:solidFill>
              </a:rPr>
              <a:t>(measured with FAB 3000 software.)</a:t>
            </a:r>
            <a:endParaRPr lang="en-US" dirty="0">
              <a:solidFill>
                <a:srgbClr val="FF0000"/>
              </a:solidFill>
            </a:endParaRPr>
          </a:p>
        </p:txBody>
      </p:sp>
      <p:cxnSp>
        <p:nvCxnSpPr>
          <p:cNvPr id="21" name="Straight Arrow Connector 20"/>
          <p:cNvCxnSpPr/>
          <p:nvPr/>
        </p:nvCxnSpPr>
        <p:spPr>
          <a:xfrm flipH="1" flipV="1">
            <a:off x="4191000" y="5876184"/>
            <a:ext cx="415898" cy="161981"/>
          </a:xfrm>
          <a:prstGeom prst="straightConnector1">
            <a:avLst/>
          </a:prstGeom>
          <a:ln w="317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Slide Number Placeholder 9"/>
          <p:cNvSpPr>
            <a:spLocks noGrp="1"/>
          </p:cNvSpPr>
          <p:nvPr>
            <p:ph type="sldNum" sz="quarter" idx="12"/>
          </p:nvPr>
        </p:nvSpPr>
        <p:spPr>
          <a:xfrm>
            <a:off x="7010400" y="6492875"/>
            <a:ext cx="2133600" cy="365125"/>
          </a:xfrm>
        </p:spPr>
        <p:txBody>
          <a:bodyPr/>
          <a:lstStyle/>
          <a:p>
            <a:fld id="{B6F15528-21DE-4FAA-801E-634DDDAF4B2B}" type="slidenum">
              <a:rPr lang="en-US" sz="2000" b="1" smtClean="0"/>
              <a:pPr/>
              <a:t>6</a:t>
            </a:fld>
            <a:endParaRPr lang="en-US" sz="2000" b="1" dirty="0"/>
          </a:p>
        </p:txBody>
      </p:sp>
    </p:spTree>
    <p:extLst>
      <p:ext uri="{BB962C8B-B14F-4D97-AF65-F5344CB8AC3E}">
        <p14:creationId xmlns:p14="http://schemas.microsoft.com/office/powerpoint/2010/main" val="22876107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1139716" y="2898885"/>
            <a:ext cx="2902168"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0" y="0"/>
            <a:ext cx="9144000" cy="492443"/>
          </a:xfrm>
          <a:prstGeom prst="rect">
            <a:avLst/>
          </a:prstGeom>
          <a:noFill/>
        </p:spPr>
        <p:txBody>
          <a:bodyPr wrap="square" rtlCol="0">
            <a:spAutoFit/>
          </a:bodyPr>
          <a:lstStyle/>
          <a:p>
            <a:r>
              <a:rPr lang="en-US" sz="2600" b="1" dirty="0" smtClean="0">
                <a:solidFill>
                  <a:srgbClr val="00B050"/>
                </a:solidFill>
              </a:rPr>
              <a:t>Results – scan on ZZ_30 board, along </a:t>
            </a:r>
            <a:r>
              <a:rPr lang="en-US" sz="2600" b="1" dirty="0" smtClean="0">
                <a:solidFill>
                  <a:srgbClr val="FF0000"/>
                </a:solidFill>
              </a:rPr>
              <a:t>R</a:t>
            </a:r>
            <a:r>
              <a:rPr lang="en-US" sz="2600" b="1" dirty="0" smtClean="0">
                <a:solidFill>
                  <a:srgbClr val="00B050"/>
                </a:solidFill>
              </a:rPr>
              <a:t> (across zigzag tips)</a:t>
            </a:r>
            <a:endParaRPr lang="en-US" sz="2600" b="1" dirty="0">
              <a:solidFill>
                <a:srgbClr val="00B050"/>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492443"/>
            <a:ext cx="4442539" cy="3012757"/>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60530" y="492443"/>
            <a:ext cx="4442539" cy="3012757"/>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19600" y="3560977"/>
            <a:ext cx="4759036" cy="3227392"/>
          </a:xfrm>
          <a:prstGeom prst="rect">
            <a:avLst/>
          </a:prstGeom>
        </p:spPr>
      </p:pic>
      <p:sp>
        <p:nvSpPr>
          <p:cNvPr id="8" name="TextBox 7"/>
          <p:cNvSpPr txBox="1"/>
          <p:nvPr/>
        </p:nvSpPr>
        <p:spPr>
          <a:xfrm>
            <a:off x="609600" y="420377"/>
            <a:ext cx="3657600" cy="369332"/>
          </a:xfrm>
          <a:prstGeom prst="rect">
            <a:avLst/>
          </a:prstGeom>
          <a:noFill/>
        </p:spPr>
        <p:txBody>
          <a:bodyPr wrap="square" rtlCol="0">
            <a:spAutoFit/>
          </a:bodyPr>
          <a:lstStyle/>
          <a:p>
            <a:r>
              <a:rPr lang="en-US" dirty="0" smtClean="0">
                <a:solidFill>
                  <a:srgbClr val="FF0000"/>
                </a:solidFill>
              </a:rPr>
              <a:t>Centroid</a:t>
            </a:r>
            <a:r>
              <a:rPr lang="en-US" dirty="0" smtClean="0"/>
              <a:t> (in phi) vs. Y (</a:t>
            </a:r>
            <a:r>
              <a:rPr lang="en-US" dirty="0" smtClean="0">
                <a:solidFill>
                  <a:srgbClr val="FF0000"/>
                </a:solidFill>
              </a:rPr>
              <a:t>X=51 mm</a:t>
            </a:r>
            <a:r>
              <a:rPr lang="en-US" dirty="0" smtClean="0"/>
              <a:t>)</a:t>
            </a:r>
            <a:endParaRPr lang="en-US" dirty="0"/>
          </a:p>
        </p:txBody>
      </p:sp>
      <p:sp>
        <p:nvSpPr>
          <p:cNvPr id="9" name="TextBox 8"/>
          <p:cNvSpPr txBox="1"/>
          <p:nvPr/>
        </p:nvSpPr>
        <p:spPr>
          <a:xfrm>
            <a:off x="4876800" y="457200"/>
            <a:ext cx="3657600" cy="369332"/>
          </a:xfrm>
          <a:prstGeom prst="rect">
            <a:avLst/>
          </a:prstGeom>
          <a:noFill/>
        </p:spPr>
        <p:txBody>
          <a:bodyPr wrap="square" rtlCol="0">
            <a:spAutoFit/>
          </a:bodyPr>
          <a:lstStyle/>
          <a:p>
            <a:r>
              <a:rPr lang="en-US" dirty="0" smtClean="0">
                <a:solidFill>
                  <a:srgbClr val="FF0000"/>
                </a:solidFill>
              </a:rPr>
              <a:t>Cluster size</a:t>
            </a:r>
            <a:r>
              <a:rPr lang="en-US" dirty="0" smtClean="0"/>
              <a:t> vs. Y (</a:t>
            </a:r>
            <a:r>
              <a:rPr lang="en-US" dirty="0" smtClean="0">
                <a:solidFill>
                  <a:srgbClr val="FF0000"/>
                </a:solidFill>
              </a:rPr>
              <a:t>X=51 mm</a:t>
            </a:r>
            <a:r>
              <a:rPr lang="en-US" dirty="0" smtClean="0"/>
              <a:t>)</a:t>
            </a:r>
            <a:endParaRPr lang="en-US" dirty="0"/>
          </a:p>
        </p:txBody>
      </p:sp>
      <p:sp>
        <p:nvSpPr>
          <p:cNvPr id="10" name="TextBox 9"/>
          <p:cNvSpPr txBox="1"/>
          <p:nvPr/>
        </p:nvSpPr>
        <p:spPr>
          <a:xfrm>
            <a:off x="4876800" y="3516868"/>
            <a:ext cx="3657600" cy="369332"/>
          </a:xfrm>
          <a:prstGeom prst="rect">
            <a:avLst/>
          </a:prstGeom>
          <a:noFill/>
        </p:spPr>
        <p:txBody>
          <a:bodyPr wrap="square" rtlCol="0">
            <a:spAutoFit/>
          </a:bodyPr>
          <a:lstStyle/>
          <a:p>
            <a:r>
              <a:rPr lang="en-US" dirty="0" smtClean="0">
                <a:solidFill>
                  <a:srgbClr val="FF0000"/>
                </a:solidFill>
              </a:rPr>
              <a:t>Cluster charge </a:t>
            </a:r>
            <a:r>
              <a:rPr lang="en-US" dirty="0" smtClean="0"/>
              <a:t>vs. Y (</a:t>
            </a:r>
            <a:r>
              <a:rPr lang="en-US" dirty="0" smtClean="0">
                <a:solidFill>
                  <a:srgbClr val="FF0000"/>
                </a:solidFill>
              </a:rPr>
              <a:t>X=51 mm</a:t>
            </a:r>
            <a:r>
              <a:rPr lang="en-US" dirty="0" smtClean="0"/>
              <a:t>)</a:t>
            </a:r>
            <a:endParaRPr lang="en-US" dirty="0"/>
          </a:p>
        </p:txBody>
      </p:sp>
      <p:cxnSp>
        <p:nvCxnSpPr>
          <p:cNvPr id="11" name="Straight Connector 10"/>
          <p:cNvCxnSpPr/>
          <p:nvPr/>
        </p:nvCxnSpPr>
        <p:spPr>
          <a:xfrm>
            <a:off x="896112" y="762000"/>
            <a:ext cx="0" cy="5114184"/>
          </a:xfrm>
          <a:prstGeom prst="line">
            <a:avLst/>
          </a:prstGeom>
          <a:ln w="12700">
            <a:solidFill>
              <a:srgbClr val="000099"/>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3867912" y="762000"/>
            <a:ext cx="0" cy="5114184"/>
          </a:xfrm>
          <a:prstGeom prst="line">
            <a:avLst/>
          </a:prstGeom>
          <a:ln w="12700">
            <a:solidFill>
              <a:srgbClr val="000099"/>
            </a:solidFill>
          </a:ln>
        </p:spPr>
        <p:style>
          <a:lnRef idx="1">
            <a:schemeClr val="accent1"/>
          </a:lnRef>
          <a:fillRef idx="0">
            <a:schemeClr val="accent1"/>
          </a:fillRef>
          <a:effectRef idx="0">
            <a:schemeClr val="accent1"/>
          </a:effectRef>
          <a:fontRef idx="minor">
            <a:schemeClr val="tx1"/>
          </a:fontRef>
        </p:style>
      </p:cxnSp>
      <p:sp>
        <p:nvSpPr>
          <p:cNvPr id="13" name="Right Arrow 12"/>
          <p:cNvSpPr/>
          <p:nvPr/>
        </p:nvSpPr>
        <p:spPr>
          <a:xfrm>
            <a:off x="914400" y="5181600"/>
            <a:ext cx="2895600" cy="228600"/>
          </a:xfrm>
          <a:prstGeom prst="rightArrow">
            <a:avLst/>
          </a:prstGeom>
          <a:solidFill>
            <a:srgbClr val="FFFF00">
              <a:alpha val="50000"/>
            </a:srgb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 name="Straight Arrow Connector 2"/>
          <p:cNvCxnSpPr/>
          <p:nvPr/>
        </p:nvCxnSpPr>
        <p:spPr>
          <a:xfrm>
            <a:off x="914400" y="6400800"/>
            <a:ext cx="2895600" cy="0"/>
          </a:xfrm>
          <a:prstGeom prst="straightConnector1">
            <a:avLst/>
          </a:prstGeom>
          <a:ln w="2540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429000" y="5943600"/>
            <a:ext cx="296876" cy="369332"/>
          </a:xfrm>
          <a:prstGeom prst="rect">
            <a:avLst/>
          </a:prstGeom>
          <a:solidFill>
            <a:srgbClr val="FFFF00"/>
          </a:solidFill>
        </p:spPr>
        <p:txBody>
          <a:bodyPr wrap="none" rtlCol="0">
            <a:spAutoFit/>
          </a:bodyPr>
          <a:lstStyle/>
          <a:p>
            <a:r>
              <a:rPr lang="en-US" dirty="0" smtClean="0"/>
              <a:t>Y</a:t>
            </a:r>
            <a:endParaRPr lang="en-US" dirty="0"/>
          </a:p>
        </p:txBody>
      </p:sp>
      <p:cxnSp>
        <p:nvCxnSpPr>
          <p:cNvPr id="16" name="Straight Arrow Connector 15"/>
          <p:cNvCxnSpPr/>
          <p:nvPr/>
        </p:nvCxnSpPr>
        <p:spPr>
          <a:xfrm>
            <a:off x="381000" y="4191000"/>
            <a:ext cx="0" cy="2209800"/>
          </a:xfrm>
          <a:prstGeom prst="straightConnector1">
            <a:avLst/>
          </a:prstGeom>
          <a:ln w="2540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160324" y="6412468"/>
            <a:ext cx="304892" cy="369332"/>
          </a:xfrm>
          <a:prstGeom prst="rect">
            <a:avLst/>
          </a:prstGeom>
          <a:solidFill>
            <a:srgbClr val="FFFF00"/>
          </a:solidFill>
        </p:spPr>
        <p:txBody>
          <a:bodyPr wrap="none" rtlCol="0">
            <a:spAutoFit/>
          </a:bodyPr>
          <a:lstStyle/>
          <a:p>
            <a:r>
              <a:rPr lang="en-US" dirty="0" smtClean="0"/>
              <a:t>X</a:t>
            </a:r>
            <a:endParaRPr lang="en-US" dirty="0"/>
          </a:p>
        </p:txBody>
      </p:sp>
      <p:cxnSp>
        <p:nvCxnSpPr>
          <p:cNvPr id="19" name="Straight Connector 18"/>
          <p:cNvCxnSpPr/>
          <p:nvPr/>
        </p:nvCxnSpPr>
        <p:spPr>
          <a:xfrm>
            <a:off x="4959926" y="1447800"/>
            <a:ext cx="3574474" cy="0"/>
          </a:xfrm>
          <a:prstGeom prst="line">
            <a:avLst/>
          </a:prstGeom>
          <a:ln w="22225">
            <a:prstDash val="sysDash"/>
          </a:ln>
        </p:spPr>
        <p:style>
          <a:lnRef idx="1">
            <a:schemeClr val="accent1"/>
          </a:lnRef>
          <a:fillRef idx="0">
            <a:schemeClr val="accent1"/>
          </a:fillRef>
          <a:effectRef idx="0">
            <a:schemeClr val="accent1"/>
          </a:effectRef>
          <a:fontRef idx="minor">
            <a:schemeClr val="tx1"/>
          </a:fontRef>
        </p:style>
      </p:cxnSp>
      <p:sp>
        <p:nvSpPr>
          <p:cNvPr id="20" name="Slide Number Placeholder 9"/>
          <p:cNvSpPr>
            <a:spLocks noGrp="1"/>
          </p:cNvSpPr>
          <p:nvPr>
            <p:ph type="sldNum" sz="quarter" idx="12"/>
          </p:nvPr>
        </p:nvSpPr>
        <p:spPr>
          <a:xfrm>
            <a:off x="7010400" y="6492875"/>
            <a:ext cx="2133600" cy="365125"/>
          </a:xfrm>
        </p:spPr>
        <p:txBody>
          <a:bodyPr/>
          <a:lstStyle/>
          <a:p>
            <a:fld id="{B6F15528-21DE-4FAA-801E-634DDDAF4B2B}" type="slidenum">
              <a:rPr lang="en-US" sz="2000" b="1" smtClean="0"/>
              <a:pPr/>
              <a:t>7</a:t>
            </a:fld>
            <a:endParaRPr lang="en-US" sz="2000" b="1" dirty="0"/>
          </a:p>
        </p:txBody>
      </p:sp>
    </p:spTree>
    <p:extLst>
      <p:ext uri="{BB962C8B-B14F-4D97-AF65-F5344CB8AC3E}">
        <p14:creationId xmlns:p14="http://schemas.microsoft.com/office/powerpoint/2010/main" val="29926567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rotWithShape="1">
          <a:blip r:embed="rId2">
            <a:extLst>
              <a:ext uri="{28A0092B-C50C-407E-A947-70E740481C1C}">
                <a14:useLocalDpi xmlns:a14="http://schemas.microsoft.com/office/drawing/2010/main" val="0"/>
              </a:ext>
            </a:extLst>
          </a:blip>
          <a:srcRect t="8088"/>
          <a:stretch/>
        </p:blipFill>
        <p:spPr>
          <a:xfrm>
            <a:off x="152400" y="3805212"/>
            <a:ext cx="4442539" cy="2976588"/>
          </a:xfrm>
          <a:prstGeom prst="rect">
            <a:avLst/>
          </a:prstGeom>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4781550" y="1938337"/>
            <a:ext cx="4981575" cy="298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0" y="0"/>
            <a:ext cx="9144000" cy="492443"/>
          </a:xfrm>
          <a:prstGeom prst="rect">
            <a:avLst/>
          </a:prstGeom>
          <a:noFill/>
        </p:spPr>
        <p:txBody>
          <a:bodyPr wrap="square" rtlCol="0">
            <a:spAutoFit/>
          </a:bodyPr>
          <a:lstStyle/>
          <a:p>
            <a:r>
              <a:rPr lang="en-US" sz="2600" b="1" dirty="0" smtClean="0">
                <a:solidFill>
                  <a:srgbClr val="00B050"/>
                </a:solidFill>
              </a:rPr>
              <a:t>Results – scan on ZZ_30 board, along </a:t>
            </a:r>
            <a:r>
              <a:rPr lang="en-US" sz="2600" b="1" dirty="0" smtClean="0">
                <a:solidFill>
                  <a:srgbClr val="FF0000"/>
                </a:solidFill>
              </a:rPr>
              <a:t>R</a:t>
            </a:r>
            <a:r>
              <a:rPr lang="en-US" sz="2600" b="1" dirty="0" smtClean="0">
                <a:solidFill>
                  <a:srgbClr val="00B050"/>
                </a:solidFill>
              </a:rPr>
              <a:t> (across zigzag tips)</a:t>
            </a:r>
            <a:endParaRPr lang="en-US" sz="2600" b="1" dirty="0">
              <a:solidFill>
                <a:srgbClr val="00B050"/>
              </a:solidFill>
            </a:endParaRPr>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 y="492443"/>
            <a:ext cx="4442539" cy="3012757"/>
          </a:xfrm>
          <a:prstGeom prst="rect">
            <a:avLst/>
          </a:prstGeom>
        </p:spPr>
      </p:pic>
      <p:sp>
        <p:nvSpPr>
          <p:cNvPr id="8" name="TextBox 7"/>
          <p:cNvSpPr txBox="1"/>
          <p:nvPr/>
        </p:nvSpPr>
        <p:spPr>
          <a:xfrm>
            <a:off x="609600" y="420377"/>
            <a:ext cx="3657600" cy="369332"/>
          </a:xfrm>
          <a:prstGeom prst="rect">
            <a:avLst/>
          </a:prstGeom>
          <a:noFill/>
        </p:spPr>
        <p:txBody>
          <a:bodyPr wrap="square" rtlCol="0">
            <a:spAutoFit/>
          </a:bodyPr>
          <a:lstStyle/>
          <a:p>
            <a:r>
              <a:rPr lang="en-US" dirty="0" smtClean="0">
                <a:solidFill>
                  <a:srgbClr val="FF0000"/>
                </a:solidFill>
              </a:rPr>
              <a:t>Centroid</a:t>
            </a:r>
            <a:r>
              <a:rPr lang="en-US" dirty="0" smtClean="0"/>
              <a:t> (in phi) vs. Y (</a:t>
            </a:r>
            <a:r>
              <a:rPr lang="en-US" dirty="0" smtClean="0">
                <a:solidFill>
                  <a:srgbClr val="FF0000"/>
                </a:solidFill>
              </a:rPr>
              <a:t>X=51 mm</a:t>
            </a:r>
            <a:r>
              <a:rPr lang="en-US" dirty="0" smtClean="0"/>
              <a:t>)</a:t>
            </a:r>
            <a:endParaRPr lang="en-US" dirty="0"/>
          </a:p>
        </p:txBody>
      </p:sp>
      <p:cxnSp>
        <p:nvCxnSpPr>
          <p:cNvPr id="11" name="Straight Connector 10"/>
          <p:cNvCxnSpPr/>
          <p:nvPr/>
        </p:nvCxnSpPr>
        <p:spPr>
          <a:xfrm>
            <a:off x="896112" y="762000"/>
            <a:ext cx="0" cy="5114184"/>
          </a:xfrm>
          <a:prstGeom prst="line">
            <a:avLst/>
          </a:prstGeom>
          <a:ln w="12700">
            <a:solidFill>
              <a:srgbClr val="000099"/>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3867912" y="762000"/>
            <a:ext cx="0" cy="5114184"/>
          </a:xfrm>
          <a:prstGeom prst="line">
            <a:avLst/>
          </a:prstGeom>
          <a:ln w="12700">
            <a:solidFill>
              <a:srgbClr val="000099"/>
            </a:solidFill>
          </a:ln>
        </p:spPr>
        <p:style>
          <a:lnRef idx="1">
            <a:schemeClr val="accent1"/>
          </a:lnRef>
          <a:fillRef idx="0">
            <a:schemeClr val="accent1"/>
          </a:fillRef>
          <a:effectRef idx="0">
            <a:schemeClr val="accent1"/>
          </a:effectRef>
          <a:fontRef idx="minor">
            <a:schemeClr val="tx1"/>
          </a:fontRef>
        </p:style>
      </p:cxnSp>
      <p:sp>
        <p:nvSpPr>
          <p:cNvPr id="13" name="Right Arrow 12"/>
          <p:cNvSpPr/>
          <p:nvPr/>
        </p:nvSpPr>
        <p:spPr>
          <a:xfrm>
            <a:off x="6248400" y="3428999"/>
            <a:ext cx="2057400" cy="114300"/>
          </a:xfrm>
          <a:prstGeom prst="rightArrow">
            <a:avLst/>
          </a:prstGeom>
          <a:solidFill>
            <a:srgbClr val="FFFF00">
              <a:alpha val="50000"/>
            </a:srgb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 name="Straight Arrow Connector 2"/>
          <p:cNvCxnSpPr/>
          <p:nvPr/>
        </p:nvCxnSpPr>
        <p:spPr>
          <a:xfrm>
            <a:off x="5781675" y="5791200"/>
            <a:ext cx="2895600" cy="0"/>
          </a:xfrm>
          <a:prstGeom prst="straightConnector1">
            <a:avLst/>
          </a:prstGeom>
          <a:ln w="2540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8413671" y="5295900"/>
            <a:ext cx="296876" cy="369332"/>
          </a:xfrm>
          <a:prstGeom prst="rect">
            <a:avLst/>
          </a:prstGeom>
          <a:solidFill>
            <a:srgbClr val="FFFF00"/>
          </a:solidFill>
        </p:spPr>
        <p:txBody>
          <a:bodyPr wrap="none" rtlCol="0">
            <a:spAutoFit/>
          </a:bodyPr>
          <a:lstStyle/>
          <a:p>
            <a:r>
              <a:rPr lang="en-US" dirty="0" smtClean="0"/>
              <a:t>Y</a:t>
            </a:r>
            <a:endParaRPr lang="en-US" dirty="0"/>
          </a:p>
        </p:txBody>
      </p:sp>
      <p:sp>
        <p:nvSpPr>
          <p:cNvPr id="2" name="TextBox 1"/>
          <p:cNvSpPr txBox="1"/>
          <p:nvPr/>
        </p:nvSpPr>
        <p:spPr>
          <a:xfrm>
            <a:off x="6934200" y="3048000"/>
            <a:ext cx="723275" cy="369332"/>
          </a:xfrm>
          <a:prstGeom prst="rect">
            <a:avLst/>
          </a:prstGeom>
          <a:solidFill>
            <a:srgbClr val="FFFF00">
              <a:alpha val="50000"/>
            </a:srgbClr>
          </a:solidFill>
        </p:spPr>
        <p:txBody>
          <a:bodyPr wrap="none" rtlCol="0">
            <a:spAutoFit/>
          </a:bodyPr>
          <a:lstStyle/>
          <a:p>
            <a:r>
              <a:rPr lang="en-US" b="1" dirty="0" smtClean="0"/>
              <a:t>2 mm</a:t>
            </a:r>
            <a:endParaRPr lang="en-US" b="1" dirty="0"/>
          </a:p>
        </p:txBody>
      </p:sp>
      <p:sp>
        <p:nvSpPr>
          <p:cNvPr id="20" name="TextBox 19"/>
          <p:cNvSpPr txBox="1"/>
          <p:nvPr/>
        </p:nvSpPr>
        <p:spPr>
          <a:xfrm rot="16200000">
            <a:off x="8197265" y="3620546"/>
            <a:ext cx="729687" cy="369332"/>
          </a:xfrm>
          <a:prstGeom prst="rect">
            <a:avLst/>
          </a:prstGeom>
          <a:solidFill>
            <a:srgbClr val="FFFF00">
              <a:alpha val="50000"/>
            </a:srgbClr>
          </a:solidFill>
        </p:spPr>
        <p:txBody>
          <a:bodyPr wrap="none" rtlCol="0">
            <a:spAutoFit/>
          </a:bodyPr>
          <a:lstStyle/>
          <a:p>
            <a:r>
              <a:rPr lang="en-US" b="1" dirty="0"/>
              <a:t>8</a:t>
            </a:r>
            <a:r>
              <a:rPr lang="en-US" b="1" dirty="0" smtClean="0"/>
              <a:t> mm</a:t>
            </a:r>
            <a:endParaRPr lang="en-US" b="1" dirty="0"/>
          </a:p>
        </p:txBody>
      </p:sp>
      <p:sp>
        <p:nvSpPr>
          <p:cNvPr id="22" name="TextBox 21"/>
          <p:cNvSpPr txBox="1"/>
          <p:nvPr/>
        </p:nvSpPr>
        <p:spPr>
          <a:xfrm>
            <a:off x="4606898" y="5983069"/>
            <a:ext cx="4537102" cy="923330"/>
          </a:xfrm>
          <a:prstGeom prst="rect">
            <a:avLst/>
          </a:prstGeom>
          <a:noFill/>
        </p:spPr>
        <p:txBody>
          <a:bodyPr wrap="square" rtlCol="0">
            <a:spAutoFit/>
          </a:bodyPr>
          <a:lstStyle/>
          <a:p>
            <a:r>
              <a:rPr lang="en-US" dirty="0" smtClean="0">
                <a:solidFill>
                  <a:srgbClr val="FF0000"/>
                </a:solidFill>
              </a:rPr>
              <a:t>Ratio of copper area in the 8mm*0.05mm region.</a:t>
            </a:r>
          </a:p>
          <a:p>
            <a:r>
              <a:rPr lang="en-US" dirty="0" smtClean="0">
                <a:solidFill>
                  <a:srgbClr val="FF0000"/>
                </a:solidFill>
              </a:rPr>
              <a:t>(measured with FAB 3000 software.)</a:t>
            </a:r>
            <a:endParaRPr lang="en-US" dirty="0">
              <a:solidFill>
                <a:srgbClr val="FF0000"/>
              </a:solidFill>
            </a:endParaRPr>
          </a:p>
        </p:txBody>
      </p:sp>
      <p:cxnSp>
        <p:nvCxnSpPr>
          <p:cNvPr id="23" name="Straight Arrow Connector 22"/>
          <p:cNvCxnSpPr/>
          <p:nvPr/>
        </p:nvCxnSpPr>
        <p:spPr>
          <a:xfrm flipH="1" flipV="1">
            <a:off x="4191000" y="6144253"/>
            <a:ext cx="415898" cy="161981"/>
          </a:xfrm>
          <a:prstGeom prst="straightConnector1">
            <a:avLst/>
          </a:prstGeom>
          <a:ln w="317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4" name="Slide Number Placeholder 9"/>
          <p:cNvSpPr>
            <a:spLocks noGrp="1"/>
          </p:cNvSpPr>
          <p:nvPr>
            <p:ph type="sldNum" sz="quarter" idx="12"/>
          </p:nvPr>
        </p:nvSpPr>
        <p:spPr>
          <a:xfrm>
            <a:off x="7010400" y="6492875"/>
            <a:ext cx="2133600" cy="365125"/>
          </a:xfrm>
        </p:spPr>
        <p:txBody>
          <a:bodyPr/>
          <a:lstStyle/>
          <a:p>
            <a:fld id="{B6F15528-21DE-4FAA-801E-634DDDAF4B2B}" type="slidenum">
              <a:rPr lang="en-US" sz="2000" b="1" smtClean="0"/>
              <a:pPr/>
              <a:t>8</a:t>
            </a:fld>
            <a:endParaRPr lang="en-US" sz="2000" b="1" dirty="0"/>
          </a:p>
        </p:txBody>
      </p:sp>
    </p:spTree>
    <p:extLst>
      <p:ext uri="{BB962C8B-B14F-4D97-AF65-F5344CB8AC3E}">
        <p14:creationId xmlns:p14="http://schemas.microsoft.com/office/powerpoint/2010/main" val="10061140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3734795"/>
            <a:ext cx="4114801" cy="2190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0" y="0"/>
            <a:ext cx="9144000" cy="492443"/>
          </a:xfrm>
          <a:prstGeom prst="rect">
            <a:avLst/>
          </a:prstGeom>
          <a:noFill/>
        </p:spPr>
        <p:txBody>
          <a:bodyPr wrap="square" rtlCol="0">
            <a:spAutoFit/>
          </a:bodyPr>
          <a:lstStyle/>
          <a:p>
            <a:r>
              <a:rPr lang="en-US" sz="2600" b="1" dirty="0" smtClean="0">
                <a:solidFill>
                  <a:srgbClr val="00B050"/>
                </a:solidFill>
              </a:rPr>
              <a:t>Results – scan on ZZ_48 board, along phi (across strips)</a:t>
            </a:r>
            <a:endParaRPr lang="en-US" sz="2600" b="1" dirty="0">
              <a:solidFill>
                <a:srgbClr val="00B050"/>
              </a:solidFill>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0" y="482879"/>
            <a:ext cx="4495800" cy="310055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43401" y="483914"/>
            <a:ext cx="4793672" cy="3250881"/>
          </a:xfrm>
          <a:prstGeom prst="rect">
            <a:avLst/>
          </a:prstGeom>
        </p:spPr>
      </p:pic>
      <p:sp>
        <p:nvSpPr>
          <p:cNvPr id="6" name="TextBox 5"/>
          <p:cNvSpPr txBox="1"/>
          <p:nvPr/>
        </p:nvSpPr>
        <p:spPr>
          <a:xfrm>
            <a:off x="609600" y="420377"/>
            <a:ext cx="3581400" cy="369332"/>
          </a:xfrm>
          <a:prstGeom prst="rect">
            <a:avLst/>
          </a:prstGeom>
          <a:noFill/>
        </p:spPr>
        <p:txBody>
          <a:bodyPr wrap="square" rtlCol="0">
            <a:spAutoFit/>
          </a:bodyPr>
          <a:lstStyle/>
          <a:p>
            <a:r>
              <a:rPr lang="en-US" dirty="0" smtClean="0">
                <a:solidFill>
                  <a:srgbClr val="FF0000"/>
                </a:solidFill>
              </a:rPr>
              <a:t>Centroid</a:t>
            </a:r>
            <a:r>
              <a:rPr lang="en-US" dirty="0" smtClean="0"/>
              <a:t> (in phi) vs. X (Y=53.2 mm)</a:t>
            </a:r>
            <a:endParaRPr lang="en-US" dirty="0"/>
          </a:p>
        </p:txBody>
      </p:sp>
      <p:sp>
        <p:nvSpPr>
          <p:cNvPr id="8" name="TextBox 7"/>
          <p:cNvSpPr txBox="1"/>
          <p:nvPr/>
        </p:nvSpPr>
        <p:spPr>
          <a:xfrm>
            <a:off x="5029200" y="484909"/>
            <a:ext cx="3352800" cy="369332"/>
          </a:xfrm>
          <a:prstGeom prst="rect">
            <a:avLst/>
          </a:prstGeom>
          <a:noFill/>
        </p:spPr>
        <p:txBody>
          <a:bodyPr wrap="square" rtlCol="0">
            <a:spAutoFit/>
          </a:bodyPr>
          <a:lstStyle/>
          <a:p>
            <a:r>
              <a:rPr lang="en-US" dirty="0" smtClean="0">
                <a:solidFill>
                  <a:srgbClr val="FF0000"/>
                </a:solidFill>
              </a:rPr>
              <a:t>Cluster size</a:t>
            </a:r>
            <a:r>
              <a:rPr lang="en-US" dirty="0" smtClean="0"/>
              <a:t> vs. X (Y=53.2 mm)</a:t>
            </a:r>
            <a:endParaRPr lang="en-US" dirty="0"/>
          </a:p>
        </p:txBody>
      </p:sp>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43402" y="4114800"/>
            <a:ext cx="4793672" cy="2743200"/>
          </a:xfrm>
          <a:prstGeom prst="rect">
            <a:avLst/>
          </a:prstGeom>
        </p:spPr>
      </p:pic>
      <p:sp>
        <p:nvSpPr>
          <p:cNvPr id="10" name="TextBox 9"/>
          <p:cNvSpPr txBox="1"/>
          <p:nvPr/>
        </p:nvSpPr>
        <p:spPr>
          <a:xfrm>
            <a:off x="5181600" y="3974068"/>
            <a:ext cx="3352800" cy="369332"/>
          </a:xfrm>
          <a:prstGeom prst="rect">
            <a:avLst/>
          </a:prstGeom>
          <a:noFill/>
        </p:spPr>
        <p:txBody>
          <a:bodyPr wrap="square" rtlCol="0">
            <a:spAutoFit/>
          </a:bodyPr>
          <a:lstStyle/>
          <a:p>
            <a:r>
              <a:rPr lang="en-US" dirty="0" smtClean="0">
                <a:solidFill>
                  <a:srgbClr val="FF0000"/>
                </a:solidFill>
              </a:rPr>
              <a:t>Cluster charge</a:t>
            </a:r>
            <a:r>
              <a:rPr lang="en-US" dirty="0" smtClean="0"/>
              <a:t> vs. X (Y=53.2 mm)</a:t>
            </a:r>
            <a:endParaRPr lang="en-US" dirty="0"/>
          </a:p>
        </p:txBody>
      </p:sp>
      <p:sp>
        <p:nvSpPr>
          <p:cNvPr id="9" name="Right Arrow 8"/>
          <p:cNvSpPr/>
          <p:nvPr/>
        </p:nvSpPr>
        <p:spPr>
          <a:xfrm>
            <a:off x="761998" y="4863525"/>
            <a:ext cx="3048002" cy="228600"/>
          </a:xfrm>
          <a:prstGeom prst="rightArrow">
            <a:avLst/>
          </a:prstGeom>
          <a:solidFill>
            <a:srgbClr val="FFFF00">
              <a:alpha val="50000"/>
            </a:srgb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609600" y="5903893"/>
            <a:ext cx="3761992" cy="369332"/>
          </a:xfrm>
          <a:prstGeom prst="rect">
            <a:avLst/>
          </a:prstGeom>
          <a:noFill/>
        </p:spPr>
        <p:txBody>
          <a:bodyPr wrap="none" rtlCol="0">
            <a:spAutoFit/>
          </a:bodyPr>
          <a:lstStyle/>
          <a:p>
            <a:r>
              <a:rPr lang="en-US" dirty="0" smtClean="0"/>
              <a:t>Scanned 4.9 mm along X, step 0.1 mm</a:t>
            </a:r>
            <a:endParaRPr lang="en-US" dirty="0"/>
          </a:p>
        </p:txBody>
      </p:sp>
      <p:sp>
        <p:nvSpPr>
          <p:cNvPr id="12" name="TextBox 11"/>
          <p:cNvSpPr txBox="1"/>
          <p:nvPr/>
        </p:nvSpPr>
        <p:spPr>
          <a:xfrm>
            <a:off x="76200" y="6273225"/>
            <a:ext cx="4731326" cy="584775"/>
          </a:xfrm>
          <a:prstGeom prst="rect">
            <a:avLst/>
          </a:prstGeom>
          <a:noFill/>
        </p:spPr>
        <p:txBody>
          <a:bodyPr wrap="square" rtlCol="0">
            <a:spAutoFit/>
          </a:bodyPr>
          <a:lstStyle/>
          <a:p>
            <a:pPr algn="ctr"/>
            <a:r>
              <a:rPr lang="en-US" sz="1600" dirty="0" smtClean="0"/>
              <a:t>Note the source came from </a:t>
            </a:r>
          </a:p>
          <a:p>
            <a:pPr algn="ctr"/>
            <a:r>
              <a:rPr lang="en-US" sz="1600" dirty="0" smtClean="0"/>
              <a:t>a collimator of 50 um (X) by 8 mm (Y)</a:t>
            </a:r>
            <a:endParaRPr lang="en-US" sz="1600" dirty="0"/>
          </a:p>
        </p:txBody>
      </p:sp>
      <p:sp>
        <p:nvSpPr>
          <p:cNvPr id="13" name="TextBox 12"/>
          <p:cNvSpPr txBox="1"/>
          <p:nvPr/>
        </p:nvSpPr>
        <p:spPr>
          <a:xfrm>
            <a:off x="4800600" y="3581400"/>
            <a:ext cx="4045527" cy="523220"/>
          </a:xfrm>
          <a:prstGeom prst="rect">
            <a:avLst/>
          </a:prstGeom>
          <a:noFill/>
        </p:spPr>
        <p:txBody>
          <a:bodyPr wrap="square" rtlCol="0">
            <a:spAutoFit/>
          </a:bodyPr>
          <a:lstStyle/>
          <a:p>
            <a:r>
              <a:rPr lang="en-US" sz="1400" b="1" dirty="0" smtClean="0"/>
              <a:t>Almost all events have cluster size &lt; 2 </a:t>
            </a:r>
          </a:p>
          <a:p>
            <a:r>
              <a:rPr lang="en-US" sz="1400" b="1" dirty="0" smtClean="0"/>
              <a:t>(except cosmic signals)</a:t>
            </a:r>
            <a:endParaRPr lang="en-US" sz="1400" b="1" dirty="0"/>
          </a:p>
        </p:txBody>
      </p:sp>
      <p:cxnSp>
        <p:nvCxnSpPr>
          <p:cNvPr id="15" name="Straight Connector 14"/>
          <p:cNvCxnSpPr/>
          <p:nvPr/>
        </p:nvCxnSpPr>
        <p:spPr>
          <a:xfrm>
            <a:off x="762000" y="789709"/>
            <a:ext cx="0" cy="5114184"/>
          </a:xfrm>
          <a:prstGeom prst="line">
            <a:avLst/>
          </a:prstGeom>
          <a:ln w="12700">
            <a:solidFill>
              <a:srgbClr val="000099"/>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3810000" y="762000"/>
            <a:ext cx="0" cy="5114184"/>
          </a:xfrm>
          <a:prstGeom prst="line">
            <a:avLst/>
          </a:prstGeom>
          <a:ln w="12700">
            <a:solidFill>
              <a:srgbClr val="00009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1143000" y="789709"/>
            <a:ext cx="0" cy="5114184"/>
          </a:xfrm>
          <a:prstGeom prst="line">
            <a:avLst/>
          </a:prstGeom>
          <a:ln w="22225">
            <a:solidFill>
              <a:srgbClr val="000099"/>
            </a:solidFill>
            <a:prstDash val="dashDot"/>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1752600" y="789709"/>
            <a:ext cx="0" cy="5114184"/>
          </a:xfrm>
          <a:prstGeom prst="line">
            <a:avLst/>
          </a:prstGeom>
          <a:ln w="22225">
            <a:solidFill>
              <a:srgbClr val="000099"/>
            </a:solidFill>
            <a:prstDash val="dashDot"/>
          </a:ln>
        </p:spPr>
        <p:style>
          <a:lnRef idx="1">
            <a:schemeClr val="accent1"/>
          </a:lnRef>
          <a:fillRef idx="0">
            <a:schemeClr val="accent1"/>
          </a:fillRef>
          <a:effectRef idx="0">
            <a:schemeClr val="accent1"/>
          </a:effectRef>
          <a:fontRef idx="minor">
            <a:schemeClr val="tx1"/>
          </a:fontRef>
        </p:style>
      </p:cxnSp>
      <p:cxnSp>
        <p:nvCxnSpPr>
          <p:cNvPr id="3" name="Straight Connector 2"/>
          <p:cNvCxnSpPr/>
          <p:nvPr/>
        </p:nvCxnSpPr>
        <p:spPr>
          <a:xfrm>
            <a:off x="4807526" y="1676400"/>
            <a:ext cx="3879274" cy="0"/>
          </a:xfrm>
          <a:prstGeom prst="line">
            <a:avLst/>
          </a:prstGeom>
          <a:ln w="22225">
            <a:prstDash val="sysDash"/>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3124200" y="838200"/>
            <a:ext cx="0" cy="5114184"/>
          </a:xfrm>
          <a:prstGeom prst="line">
            <a:avLst/>
          </a:prstGeom>
          <a:ln w="22225">
            <a:solidFill>
              <a:srgbClr val="000099"/>
            </a:solidFill>
            <a:prstDash val="dashDot"/>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2590800" y="838200"/>
            <a:ext cx="0" cy="5114184"/>
          </a:xfrm>
          <a:prstGeom prst="line">
            <a:avLst/>
          </a:prstGeom>
          <a:ln w="22225">
            <a:solidFill>
              <a:srgbClr val="000099"/>
            </a:solidFill>
            <a:prstDash val="dashDot"/>
          </a:ln>
        </p:spPr>
        <p:style>
          <a:lnRef idx="1">
            <a:schemeClr val="accent1"/>
          </a:lnRef>
          <a:fillRef idx="0">
            <a:schemeClr val="accent1"/>
          </a:fillRef>
          <a:effectRef idx="0">
            <a:schemeClr val="accent1"/>
          </a:effectRef>
          <a:fontRef idx="minor">
            <a:schemeClr val="tx1"/>
          </a:fontRef>
        </p:style>
      </p:cxnSp>
      <p:sp>
        <p:nvSpPr>
          <p:cNvPr id="24" name="Slide Number Placeholder 9"/>
          <p:cNvSpPr>
            <a:spLocks noGrp="1"/>
          </p:cNvSpPr>
          <p:nvPr>
            <p:ph type="sldNum" sz="quarter" idx="12"/>
          </p:nvPr>
        </p:nvSpPr>
        <p:spPr>
          <a:xfrm>
            <a:off x="7010400" y="6492875"/>
            <a:ext cx="2133600" cy="365125"/>
          </a:xfrm>
        </p:spPr>
        <p:txBody>
          <a:bodyPr/>
          <a:lstStyle/>
          <a:p>
            <a:fld id="{B6F15528-21DE-4FAA-801E-634DDDAF4B2B}" type="slidenum">
              <a:rPr lang="en-US" sz="2000" b="1" smtClean="0"/>
              <a:pPr/>
              <a:t>9</a:t>
            </a:fld>
            <a:endParaRPr lang="en-US" sz="2000" b="1" dirty="0"/>
          </a:p>
        </p:txBody>
      </p:sp>
    </p:spTree>
    <p:extLst>
      <p:ext uri="{BB962C8B-B14F-4D97-AF65-F5344CB8AC3E}">
        <p14:creationId xmlns:p14="http://schemas.microsoft.com/office/powerpoint/2010/main" val="15351093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984</TotalTime>
  <Words>1812</Words>
  <Application>Microsoft Office PowerPoint</Application>
  <PresentationFormat>On-screen Show (4:3)</PresentationFormat>
  <Paragraphs>180</Paragraphs>
  <Slides>21</Slides>
  <Notes>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Results on the zz boards scans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Backup slides following</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Results on the zz boards scans</dc:title>
  <dc:creator>hepA</dc:creator>
  <cp:lastModifiedBy>hepA</cp:lastModifiedBy>
  <cp:revision>25</cp:revision>
  <dcterms:created xsi:type="dcterms:W3CDTF">2016-02-28T21:58:15Z</dcterms:created>
  <dcterms:modified xsi:type="dcterms:W3CDTF">2016-02-29T14:22:35Z</dcterms:modified>
</cp:coreProperties>
</file>